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5"/>
    <p:sldMasterId id="2147484186" r:id="rId6"/>
    <p:sldMasterId id="2147484204" r:id="rId7"/>
  </p:sldMasterIdLst>
  <p:notesMasterIdLst>
    <p:notesMasterId r:id="rId29"/>
  </p:notesMasterIdLst>
  <p:handoutMasterIdLst>
    <p:handoutMasterId r:id="rId30"/>
  </p:handoutMasterIdLst>
  <p:sldIdLst>
    <p:sldId id="1135" r:id="rId8"/>
    <p:sldId id="1140" r:id="rId9"/>
    <p:sldId id="1141" r:id="rId10"/>
    <p:sldId id="1142" r:id="rId11"/>
    <p:sldId id="1143" r:id="rId12"/>
    <p:sldId id="1144" r:id="rId13"/>
    <p:sldId id="1132" r:id="rId14"/>
    <p:sldId id="1126" r:id="rId15"/>
    <p:sldId id="1145" r:id="rId16"/>
    <p:sldId id="1128" r:id="rId17"/>
    <p:sldId id="1130" r:id="rId18"/>
    <p:sldId id="1096" r:id="rId19"/>
    <p:sldId id="1134" r:id="rId20"/>
    <p:sldId id="1149" r:id="rId21"/>
    <p:sldId id="1148" r:id="rId22"/>
    <p:sldId id="1151" r:id="rId23"/>
    <p:sldId id="1146" r:id="rId24"/>
    <p:sldId id="1147" r:id="rId25"/>
    <p:sldId id="1152" r:id="rId26"/>
    <p:sldId id="1133" r:id="rId27"/>
    <p:sldId id="1124" r:id="rId2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15:clr>
            <a:srgbClr val="A4A3A4"/>
          </p15:clr>
        </p15:guide>
        <p15:guide id="10" pos="173">
          <p15:clr>
            <a:srgbClr val="A4A3A4"/>
          </p15:clr>
        </p15:guide>
        <p15:guide id="11" pos="1325">
          <p15:clr>
            <a:srgbClr val="A4A3A4"/>
          </p15:clr>
        </p15:guide>
        <p15:guide id="12" pos="7654">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50"/>
    <a:srgbClr val="BAD80A"/>
    <a:srgbClr val="7FBA00"/>
    <a:srgbClr val="B4009E"/>
    <a:srgbClr val="442359"/>
    <a:srgbClr val="1E2732"/>
    <a:srgbClr val="0072C6"/>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2" autoAdjust="0"/>
    <p:restoredTop sz="96233" autoAdjust="0"/>
  </p:normalViewPr>
  <p:slideViewPr>
    <p:cSldViewPr snapToGrid="0">
      <p:cViewPr varScale="1">
        <p:scale>
          <a:sx n="83" d="100"/>
          <a:sy n="83" d="100"/>
        </p:scale>
        <p:origin x="108" y="228"/>
      </p:cViewPr>
      <p:guideLst>
        <p:guide orient="horz" pos="187"/>
        <p:guide orient="horz" pos="763"/>
        <p:guide orient="horz" pos="1339"/>
        <p:guide orient="horz" pos="2491"/>
        <p:guide orient="horz" pos="4219"/>
        <p:guide orient="horz" pos="3643"/>
        <p:guide orient="horz" pos="3067"/>
        <p:guide orient="horz" pos="1915"/>
        <p:guide orient="horz"/>
        <p:guide pos="173"/>
        <p:guide pos="1325"/>
        <p:guide pos="7654"/>
        <p:guide pos="749"/>
        <p:guide pos="7085"/>
        <p:guide pos="3629"/>
        <p:guide pos="1901"/>
        <p:guide pos="2477"/>
        <p:guide pos="4205"/>
        <p:guide pos="4781"/>
        <p:guide pos="5357"/>
        <p:guide pos="5933"/>
        <p:guide pos="6509"/>
        <p:guide pos="3053"/>
      </p:guideLst>
    </p:cSldViewPr>
  </p:slideViewPr>
  <p:notesTextViewPr>
    <p:cViewPr>
      <p:scale>
        <a:sx n="3" d="2"/>
        <a:sy n="3" d="2"/>
      </p:scale>
      <p:origin x="0" y="0"/>
    </p:cViewPr>
  </p:notesTextViewPr>
  <p:sorterViewPr>
    <p:cViewPr varScale="1">
      <p:scale>
        <a:sx n="1" d="1"/>
        <a:sy n="1" d="1"/>
      </p:scale>
      <p:origin x="0" y="-835"/>
    </p:cViewPr>
  </p:sorterViewPr>
  <p:notesViewPr>
    <p:cSldViewPr snapToGrid="0" showGuides="1">
      <p:cViewPr varScale="1">
        <p:scale>
          <a:sx n="81" d="100"/>
          <a:sy n="81" d="100"/>
        </p:scale>
        <p:origin x="-3876" y="-78"/>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SPARK</a:t>
            </a:r>
            <a:endParaRPr lang="en-US" dirty="0"/>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11/5/2015</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SPARK</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11/5/2015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ka.ms/commercialsto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aka.ms/commercialstor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ka.ms/commercialstor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B248-DB01-4A59-8736-93C838C0CB6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8121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Download this deck’s script at</a:t>
            </a:r>
            <a:r>
              <a:rPr lang="en-US" sz="800" kern="1200" baseline="0" dirty="0" smtClean="0">
                <a:solidFill>
                  <a:schemeClr val="tx1"/>
                </a:solidFill>
                <a:effectLst/>
                <a:latin typeface="+mn-lt"/>
                <a:ea typeface="+mn-ea"/>
                <a:cs typeface="+mn-cs"/>
              </a:rPr>
              <a:t> </a:t>
            </a:r>
            <a:r>
              <a:rPr lang="en-US" sz="800" u="none" strike="noStrike" kern="1200" dirty="0" smtClean="0">
                <a:solidFill>
                  <a:schemeClr val="tx1"/>
                </a:solidFill>
                <a:effectLst/>
                <a:latin typeface="+mn-lt"/>
                <a:ea typeface="+mn-ea"/>
                <a:cs typeface="+mn-cs"/>
                <a:hlinkClick r:id="rId3"/>
              </a:rPr>
              <a:t>http://aka.ms/commercialstory</a:t>
            </a:r>
            <a:endParaRPr lang="en-US" sz="8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0EB248-DB01-4A59-8736-93C838C0CB6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63183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Download this deck’s script at</a:t>
            </a:r>
            <a:r>
              <a:rPr lang="en-US" sz="800" kern="1200" baseline="0" dirty="0" smtClean="0">
                <a:solidFill>
                  <a:schemeClr val="tx1"/>
                </a:solidFill>
                <a:effectLst/>
                <a:latin typeface="+mn-lt"/>
                <a:ea typeface="+mn-ea"/>
                <a:cs typeface="+mn-cs"/>
              </a:rPr>
              <a:t> </a:t>
            </a:r>
            <a:r>
              <a:rPr lang="en-US" sz="800" u="none" strike="noStrike" kern="1200" dirty="0" smtClean="0">
                <a:solidFill>
                  <a:schemeClr val="tx1"/>
                </a:solidFill>
                <a:effectLst/>
                <a:latin typeface="+mn-lt"/>
                <a:ea typeface="+mn-ea"/>
                <a:cs typeface="+mn-cs"/>
                <a:hlinkClick r:id="rId3"/>
              </a:rPr>
              <a:t>http://aka.ms/commercialstory</a:t>
            </a:r>
            <a:endParaRPr lang="en-US" sz="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0EB248-DB01-4A59-8736-93C838C0CB6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8041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Download this deck’s script at</a:t>
            </a:r>
            <a:r>
              <a:rPr lang="en-US" sz="800" kern="1200" baseline="0" dirty="0" smtClean="0">
                <a:solidFill>
                  <a:schemeClr val="tx1"/>
                </a:solidFill>
                <a:effectLst/>
                <a:latin typeface="+mn-lt"/>
                <a:ea typeface="+mn-ea"/>
                <a:cs typeface="+mn-cs"/>
              </a:rPr>
              <a:t> </a:t>
            </a:r>
            <a:r>
              <a:rPr lang="en-US" sz="800" u="none" strike="noStrike" kern="1200" dirty="0" smtClean="0">
                <a:solidFill>
                  <a:schemeClr val="tx1"/>
                </a:solidFill>
                <a:effectLst/>
                <a:latin typeface="+mn-lt"/>
                <a:ea typeface="+mn-ea"/>
                <a:cs typeface="+mn-cs"/>
                <a:hlinkClick r:id="rId3"/>
              </a:rPr>
              <a:t>http://aka.ms/commercialstory</a:t>
            </a:r>
            <a:endParaRPr lang="en-US" sz="8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defTabSz="932690">
              <a:defRPr/>
            </a:pPr>
            <a:fld id="{8C0EB248-DB01-4A59-8736-93C838C0CB63}" type="slidenum">
              <a:rPr lang="en-US">
                <a:solidFill>
                  <a:prstClr val="black"/>
                </a:solidFill>
              </a:rPr>
              <a:pPr defTabSz="932690">
                <a:defRPr/>
              </a:pPr>
              <a:t>5</a:t>
            </a:fld>
            <a:endParaRPr lang="en-US">
              <a:solidFill>
                <a:prstClr val="black"/>
              </a:solidFill>
            </a:endParaRPr>
          </a:p>
        </p:txBody>
      </p:sp>
    </p:spTree>
    <p:extLst>
      <p:ext uri="{BB962C8B-B14F-4D97-AF65-F5344CB8AC3E}">
        <p14:creationId xmlns:p14="http://schemas.microsoft.com/office/powerpoint/2010/main" val="157098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Into the a Cloud first Mobile First World, into a Productivity &amp; Platform company</a:t>
            </a:r>
          </a:p>
          <a:p>
            <a:pPr eaLnBrk="1" hangingPunct="1"/>
            <a:endParaRPr lang="en-US" altLang="en-US" smtClean="0"/>
          </a:p>
          <a:p>
            <a:pPr eaLnBrk="1" hangingPunct="1"/>
            <a:r>
              <a:rPr lang="en-US" altLang="en-US" smtClean="0">
                <a:solidFill>
                  <a:srgbClr val="FFC000"/>
                </a:solidFill>
              </a:rPr>
              <a:t>New Reality Today: Users at the Center</a:t>
            </a:r>
          </a:p>
          <a:p>
            <a:pPr eaLnBrk="1" hangingPunct="1"/>
            <a:r>
              <a:rPr lang="en-US" altLang="en-US" smtClean="0"/>
              <a:t>Surrounded by Technology – Digital Work/Life, Cloud OS, Device HW and OS.</a:t>
            </a:r>
          </a:p>
          <a:p>
            <a:pPr eaLnBrk="1" hangingPunct="1"/>
            <a:endParaRPr lang="en-US" altLang="en-US" smtClean="0"/>
          </a:p>
          <a:p>
            <a:pPr eaLnBrk="1" hangingPunct="1"/>
            <a:r>
              <a:rPr lang="en-US" altLang="en-US" smtClean="0"/>
              <a:t>This will change the way we go to the market, how we work as Company and how we work individually. Of course there are going to be a lot of changes, but culturally speaking one the most relevant change is our new Performance and Development Approach.  For this reason, I want to present this topic for you today.</a:t>
            </a:r>
          </a:p>
        </p:txBody>
      </p:sp>
      <p:sp>
        <p:nvSpPr>
          <p:cNvPr id="4" name="Footer Placeholder 3"/>
          <p:cNvSpPr>
            <a:spLocks noGrp="1"/>
          </p:cNvSpPr>
          <p:nvPr>
            <p:ph type="ftr" sz="quarter" idx="4"/>
          </p:nvPr>
        </p:nvSpPr>
        <p:spPr>
          <a:xfrm>
            <a:off x="1" y="8819502"/>
            <a:ext cx="6363184" cy="361403"/>
          </a:xfrm>
          <a:prstGeom prst="rect">
            <a:avLst/>
          </a:prstGeom>
        </p:spPr>
        <p:txBody>
          <a:bodyPr/>
          <a:lstStyle/>
          <a:p>
            <a:pPr defTabSz="934081">
              <a:defRPr/>
            </a:pP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28677" name="Date Placeholder 4"/>
          <p:cNvSpPr>
            <a:spLocks noGrp="1"/>
          </p:cNvSpPr>
          <p:nvPr>
            <p:ph type="dt" sz="quarter" idx="1"/>
          </p:nvPr>
        </p:nvSpPr>
        <p:spPr bwMode="auto">
          <a:xfrm>
            <a:off x="3978275" y="0"/>
            <a:ext cx="3043238"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anose="020F0502020204030204" pitchFamily="34" charset="0"/>
                <a:ea typeface="MS PGothic" panose="020B0600070205080204" pitchFamily="34" charset="-128"/>
              </a:defRPr>
            </a:lvl1pPr>
            <a:lvl2pPr marL="742950" indent="-285750">
              <a:defRPr sz="2200">
                <a:solidFill>
                  <a:schemeClr val="tx1"/>
                </a:solidFill>
                <a:latin typeface="Calibri" panose="020F0502020204030204" pitchFamily="34" charset="0"/>
                <a:ea typeface="MS PGothic" panose="020B0600070205080204" pitchFamily="34" charset="-128"/>
              </a:defRPr>
            </a:lvl2pPr>
            <a:lvl3pPr marL="1143000" indent="-228600">
              <a:defRPr sz="2200">
                <a:solidFill>
                  <a:schemeClr val="tx1"/>
                </a:solidFill>
                <a:latin typeface="Calibri" panose="020F0502020204030204" pitchFamily="34" charset="0"/>
                <a:ea typeface="MS PGothic" panose="020B0600070205080204" pitchFamily="34" charset="-128"/>
              </a:defRPr>
            </a:lvl3pPr>
            <a:lvl4pPr marL="1600200" indent="-228600">
              <a:defRPr sz="2200">
                <a:solidFill>
                  <a:schemeClr val="tx1"/>
                </a:solidFill>
                <a:latin typeface="Calibri" panose="020F0502020204030204" pitchFamily="34" charset="0"/>
                <a:ea typeface="MS PGothic" panose="020B0600070205080204" pitchFamily="34" charset="-128"/>
              </a:defRPr>
            </a:lvl4pPr>
            <a:lvl5pPr marL="2057400" indent="-228600">
              <a:defRPr sz="2200">
                <a:solidFill>
                  <a:schemeClr val="tx1"/>
                </a:solidFill>
                <a:latin typeface="Calibri" panose="020F0502020204030204" pitchFamily="34" charset="0"/>
                <a:ea typeface="MS PGothic" panose="020B0600070205080204" pitchFamily="34" charset="-128"/>
              </a:defRPr>
            </a:lvl5pPr>
            <a:lvl6pPr marL="25146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6pPr>
            <a:lvl7pPr marL="29718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7pPr>
            <a:lvl8pPr marL="34290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8pPr>
            <a:lvl9pPr marL="38862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9pPr>
          </a:lstStyle>
          <a:p>
            <a:fld id="{BC792DDB-A393-4B6B-B14C-FCC0604F7CB2}" type="datetime8">
              <a:rPr lang="en-US" altLang="en-US" sz="1200" smtClean="0">
                <a:solidFill>
                  <a:srgbClr val="000000"/>
                </a:solidFill>
              </a:rPr>
              <a:pPr/>
              <a:t>11/5/2015 11:16 AM</a:t>
            </a:fld>
            <a:endParaRPr lang="en-US" altLang="en-US" sz="1200" smtClean="0">
              <a:solidFill>
                <a:srgbClr val="000000"/>
              </a:solidFill>
            </a:endParaRPr>
          </a:p>
        </p:txBody>
      </p:sp>
      <p:sp>
        <p:nvSpPr>
          <p:cNvPr id="2867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anose="020F0502020204030204" pitchFamily="34" charset="0"/>
                <a:ea typeface="MS PGothic" panose="020B0600070205080204" pitchFamily="34" charset="-128"/>
              </a:defRPr>
            </a:lvl1pPr>
            <a:lvl2pPr marL="742950" indent="-285750">
              <a:defRPr sz="2200">
                <a:solidFill>
                  <a:schemeClr val="tx1"/>
                </a:solidFill>
                <a:latin typeface="Calibri" panose="020F0502020204030204" pitchFamily="34" charset="0"/>
                <a:ea typeface="MS PGothic" panose="020B0600070205080204" pitchFamily="34" charset="-128"/>
              </a:defRPr>
            </a:lvl2pPr>
            <a:lvl3pPr marL="1143000" indent="-228600">
              <a:defRPr sz="2200">
                <a:solidFill>
                  <a:schemeClr val="tx1"/>
                </a:solidFill>
                <a:latin typeface="Calibri" panose="020F0502020204030204" pitchFamily="34" charset="0"/>
                <a:ea typeface="MS PGothic" panose="020B0600070205080204" pitchFamily="34" charset="-128"/>
              </a:defRPr>
            </a:lvl3pPr>
            <a:lvl4pPr marL="1600200" indent="-228600">
              <a:defRPr sz="2200">
                <a:solidFill>
                  <a:schemeClr val="tx1"/>
                </a:solidFill>
                <a:latin typeface="Calibri" panose="020F0502020204030204" pitchFamily="34" charset="0"/>
                <a:ea typeface="MS PGothic" panose="020B0600070205080204" pitchFamily="34" charset="-128"/>
              </a:defRPr>
            </a:lvl4pPr>
            <a:lvl5pPr marL="2057400" indent="-228600">
              <a:defRPr sz="2200">
                <a:solidFill>
                  <a:schemeClr val="tx1"/>
                </a:solidFill>
                <a:latin typeface="Calibri" panose="020F0502020204030204" pitchFamily="34" charset="0"/>
                <a:ea typeface="MS PGothic" panose="020B0600070205080204" pitchFamily="34" charset="-128"/>
              </a:defRPr>
            </a:lvl5pPr>
            <a:lvl6pPr marL="25146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6pPr>
            <a:lvl7pPr marL="29718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7pPr>
            <a:lvl8pPr marL="34290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8pPr>
            <a:lvl9pPr marL="3886200" indent="-228600" defTabSz="554038" eaLnBrk="0" fontAlgn="base" hangingPunct="0">
              <a:spcBef>
                <a:spcPct val="0"/>
              </a:spcBef>
              <a:spcAft>
                <a:spcPct val="0"/>
              </a:spcAft>
              <a:defRPr sz="2200">
                <a:solidFill>
                  <a:schemeClr val="tx1"/>
                </a:solidFill>
                <a:latin typeface="Calibri" panose="020F0502020204030204" pitchFamily="34" charset="0"/>
                <a:ea typeface="MS PGothic" panose="020B0600070205080204" pitchFamily="34" charset="-128"/>
              </a:defRPr>
            </a:lvl9pPr>
          </a:lstStyle>
          <a:p>
            <a:fld id="{3107EE31-98F0-4853-A254-6278684D94B9}" type="slidenum">
              <a:rPr lang="en-US" altLang="en-US" sz="1200" smtClean="0">
                <a:solidFill>
                  <a:srgbClr val="000000"/>
                </a:solidFill>
              </a:rPr>
              <a:pPr/>
              <a:t>6</a:t>
            </a:fld>
            <a:endParaRPr lang="en-US" altLang="en-US" sz="1200" smtClean="0">
              <a:solidFill>
                <a:srgbClr val="000000"/>
              </a:solidFill>
            </a:endParaRPr>
          </a:p>
        </p:txBody>
      </p:sp>
    </p:spTree>
    <p:extLst>
      <p:ext uri="{BB962C8B-B14F-4D97-AF65-F5344CB8AC3E}">
        <p14:creationId xmlns:p14="http://schemas.microsoft.com/office/powerpoint/2010/main" val="3006645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9520" lvl="2" indent="-171450" defTabSz="928261">
              <a:spcAft>
                <a:spcPts val="338"/>
              </a:spcAft>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88410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GB" dirty="0" smtClean="0">
                <a:solidFill>
                  <a:prstClr val="black"/>
                </a:solidFill>
              </a:rPr>
              <a:t>Microsoft EPS 2011</a:t>
            </a:r>
            <a:endParaRPr lang="en-GB" dirty="0">
              <a:solidFill>
                <a:prstClr val="black"/>
              </a:solidFill>
            </a:endParaRPr>
          </a:p>
        </p:txBody>
      </p:sp>
      <p:sp>
        <p:nvSpPr>
          <p:cNvPr id="5" name="Date Placeholder 4"/>
          <p:cNvSpPr>
            <a:spLocks noGrp="1"/>
          </p:cNvSpPr>
          <p:nvPr>
            <p:ph type="dt" idx="11"/>
          </p:nvPr>
        </p:nvSpPr>
        <p:spPr/>
        <p:txBody>
          <a:bodyPr/>
          <a:lstStyle/>
          <a:p>
            <a:fld id="{61E73A9B-04D3-4FC1-A2FB-45910CC378D4}" type="datetime1">
              <a:rPr lang="en-GB" smtClean="0">
                <a:solidFill>
                  <a:prstClr val="black"/>
                </a:solidFill>
              </a:rPr>
              <a:pPr/>
              <a:t>05/11/2015</a:t>
            </a:fld>
            <a:endParaRPr lang="en-GB"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2011 Microsoft Corporation. All rights reserved. Microsoft, Windows, Windows 7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C43972-C0A5-4519-83DE-A0072A737FAB}"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340575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11/5/2015 11:16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13098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Text Placeholder 6"/>
          <p:cNvSpPr txBox="1">
            <a:spLocks/>
          </p:cNvSpPr>
          <p:nvPr userDrawn="1"/>
        </p:nvSpPr>
        <p:spPr>
          <a:xfrm>
            <a:off x="1" y="6363075"/>
            <a:ext cx="12436476" cy="631450"/>
          </a:xfrm>
          <a:prstGeom prst="rect">
            <a:avLst/>
          </a:prstGeom>
          <a:solidFill>
            <a:srgbClr val="1E2732"/>
          </a:solidFill>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Name</a:t>
            </a:r>
          </a:p>
          <a:p>
            <a:pPr lvl="0"/>
            <a:r>
              <a:rPr lang="en-US" dirty="0" smtClean="0"/>
              <a:t>Title</a:t>
            </a:r>
          </a:p>
          <a:p>
            <a:pPr lvl="0"/>
            <a:r>
              <a:rPr lang="en-US" dirty="0" smtClean="0"/>
              <a:t>Microsoft</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8" name="Footer Placeholder 4"/>
          <p:cNvSpPr>
            <a:spLocks noGrp="1"/>
          </p:cNvSpPr>
          <p:nvPr>
            <p:ph type="ftr" sz="quarter" idx="3"/>
          </p:nvPr>
        </p:nvSpPr>
        <p:spPr>
          <a:xfrm>
            <a:off x="-20662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9108" y="6363075"/>
            <a:ext cx="4286250" cy="62865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07100"/>
            <a:ext cx="12436475" cy="47625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BAD80A"/>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BAD80A"/>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solidFill>
                  <a:srgbClr val="BAD80A"/>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solidFill>
                  <a:srgbClr val="BAD80A"/>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0072C6"/>
          </a:solidFill>
        </p:spPr>
        <p:txBody>
          <a:bodyPr wrap="square" lIns="155457" tIns="77729" rIns="155457" bIns="77729" anchor="b" anchorCtr="0">
            <a:noAutofit/>
          </a:bodyPr>
          <a:lstStyle>
            <a:lvl1pPr algn="r">
              <a:buFont typeface="Arial" pitchFamily="34" charset="0"/>
              <a:buNone/>
              <a:defRPr sz="3700" spc="-51" baseline="0">
                <a:solidFill>
                  <a:schemeClr val="tx1"/>
                </a:soli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55012" y="6482893"/>
            <a:ext cx="2798207" cy="372394"/>
          </a:xfrm>
          <a:prstGeom prst="rect">
            <a:avLst/>
          </a:prstGeom>
        </p:spPr>
        <p:txBody>
          <a:bodyPr lIns="93269" tIns="46634" rIns="93269" bIns="46634"/>
          <a:lstStyle/>
          <a:p>
            <a:fld id="{EE2DD290-51BE-4A48-8C3F-A3EACD1FD3E3}" type="datetimeFigureOut">
              <a:rPr lang="en-US" smtClean="0"/>
              <a:t>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83260" y="6482893"/>
            <a:ext cx="2798207" cy="372394"/>
          </a:xfrm>
          <a:prstGeom prst="rect">
            <a:avLst/>
          </a:prstGeom>
        </p:spPr>
        <p:txBody>
          <a:bodyPr lIns="93269" tIns="46634" rIns="93269" bIns="46634"/>
          <a:lstStyle/>
          <a:p>
            <a:fld id="{FA90D179-D6D7-4F22-9410-C423D895DC02}" type="slidenum">
              <a:rPr lang="en-US" smtClean="0"/>
              <a:t>‹#›</a:t>
            </a:fld>
            <a:endParaRPr lang="en-US"/>
          </a:p>
        </p:txBody>
      </p:sp>
    </p:spTree>
    <p:extLst>
      <p:ext uri="{BB962C8B-B14F-4D97-AF65-F5344CB8AC3E}">
        <p14:creationId xmlns:p14="http://schemas.microsoft.com/office/powerpoint/2010/main" val="369601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478626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Text Placeholder 6"/>
          <p:cNvSpPr txBox="1">
            <a:spLocks/>
          </p:cNvSpPr>
          <p:nvPr userDrawn="1"/>
        </p:nvSpPr>
        <p:spPr>
          <a:xfrm>
            <a:off x="1" y="6363075"/>
            <a:ext cx="12436476" cy="631450"/>
          </a:xfrm>
          <a:prstGeom prst="rect">
            <a:avLst/>
          </a:prstGeom>
          <a:solidFill>
            <a:srgbClr val="1E2732"/>
          </a:solidFill>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gradFill>
                <a:gsLst>
                  <a:gs pos="125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a:p>
            <a:pPr lvl="0"/>
            <a:r>
              <a:rPr lang="en-US" dirty="0" smtClean="0"/>
              <a:t>Title</a:t>
            </a:r>
          </a:p>
          <a:p>
            <a:pPr lvl="0"/>
            <a:r>
              <a:rPr lang="en-US" dirty="0" smtClean="0"/>
              <a:t>Microsoft</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8" name="Footer Placeholder 4"/>
          <p:cNvSpPr>
            <a:spLocks noGrp="1"/>
          </p:cNvSpPr>
          <p:nvPr>
            <p:ph type="ftr" sz="quarter" idx="3"/>
          </p:nvPr>
        </p:nvSpPr>
        <p:spPr>
          <a:xfrm>
            <a:off x="-209500"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4232" y="6354762"/>
            <a:ext cx="4286250" cy="62865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07100"/>
            <a:ext cx="12436475" cy="476250"/>
          </a:xfrm>
          <a:prstGeom prst="rect">
            <a:avLst/>
          </a:prstGeom>
        </p:spPr>
      </p:pic>
    </p:spTree>
    <p:extLst>
      <p:ext uri="{BB962C8B-B14F-4D97-AF65-F5344CB8AC3E}">
        <p14:creationId xmlns:p14="http://schemas.microsoft.com/office/powerpoint/2010/main" val="613586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slide_demo_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Special title</a:t>
            </a:r>
            <a:endParaRPr lang="en-US" dirty="0"/>
          </a:p>
        </p:txBody>
      </p:sp>
      <p:sp>
        <p:nvSpPr>
          <p:cNvPr id="5" name="Text Placeholder 4"/>
          <p:cNvSpPr>
            <a:spLocks noGrp="1"/>
          </p:cNvSpPr>
          <p:nvPr>
            <p:ph type="body" sz="quarter" idx="12"/>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endParaRPr lang="en-US" dirty="0" smtClean="0"/>
          </a:p>
        </p:txBody>
      </p:sp>
      <p:sp>
        <p:nvSpPr>
          <p:cNvPr id="11" name="Text Placeholder 6"/>
          <p:cNvSpPr txBox="1">
            <a:spLocks/>
          </p:cNvSpPr>
          <p:nvPr userDrawn="1"/>
        </p:nvSpPr>
        <p:spPr>
          <a:xfrm>
            <a:off x="1" y="6363075"/>
            <a:ext cx="12436476" cy="631450"/>
          </a:xfrm>
          <a:prstGeom prst="rect">
            <a:avLst/>
          </a:prstGeom>
          <a:solidFill>
            <a:srgbClr val="1E2732"/>
          </a:solidFill>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9108" y="6363075"/>
            <a:ext cx="4286250" cy="628650"/>
          </a:xfrm>
          <a:prstGeom prst="rect">
            <a:avLst/>
          </a:prstGeom>
        </p:spPr>
      </p:pic>
      <p:sp>
        <p:nvSpPr>
          <p:cNvPr id="7" name="Footer Placeholder 4"/>
          <p:cNvSpPr>
            <a:spLocks noGrp="1"/>
          </p:cNvSpPr>
          <p:nvPr>
            <p:ph type="ftr" sz="quarter" idx="3"/>
          </p:nvPr>
        </p:nvSpPr>
        <p:spPr>
          <a:xfrm>
            <a:off x="-20662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cial slide_demo_video">
    <p:spTree>
      <p:nvGrpSpPr>
        <p:cNvPr id="1" name=""/>
        <p:cNvGrpSpPr/>
        <p:nvPr/>
      </p:nvGrpSpPr>
      <p:grpSpPr>
        <a:xfrm>
          <a:off x="0" y="0"/>
          <a:ext cx="0" cy="0"/>
          <a:chOff x="0" y="0"/>
          <a:chExt cx="0" cy="0"/>
        </a:xfrm>
      </p:grpSpPr>
      <p:sp>
        <p:nvSpPr>
          <p:cNvPr id="7" name="Text Placeholder 6"/>
          <p:cNvSpPr txBox="1">
            <a:spLocks/>
          </p:cNvSpPr>
          <p:nvPr userDrawn="1"/>
        </p:nvSpPr>
        <p:spPr>
          <a:xfrm>
            <a:off x="1" y="6363075"/>
            <a:ext cx="12436476" cy="631450"/>
          </a:xfrm>
          <a:prstGeom prst="rect">
            <a:avLst/>
          </a:prstGeom>
          <a:solidFill>
            <a:srgbClr val="1E2732"/>
          </a:solidFill>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gradFill>
                <a:gsLst>
                  <a:gs pos="1250">
                    <a:srgbClr val="FFFFFF"/>
                  </a:gs>
                  <a:gs pos="100000">
                    <a:srgbClr val="FFFFFF"/>
                  </a:gs>
                </a:gsLst>
                <a:lin ang="5400000" scaled="0"/>
              </a:gradFill>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Special title</a:t>
            </a:r>
            <a:endParaRPr lang="en-US" dirty="0"/>
          </a:p>
        </p:txBody>
      </p:sp>
      <p:sp>
        <p:nvSpPr>
          <p:cNvPr id="5" name="Text Placeholder 4"/>
          <p:cNvSpPr>
            <a:spLocks noGrp="1"/>
          </p:cNvSpPr>
          <p:nvPr>
            <p:ph type="body" sz="quarter" idx="12"/>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endParaRPr lang="en-US" dirty="0" smtClean="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4232" y="6354762"/>
            <a:ext cx="4286250" cy="628650"/>
          </a:xfrm>
          <a:prstGeom prst="rect">
            <a:avLst/>
          </a:prstGeom>
        </p:spPr>
      </p:pic>
      <p:sp>
        <p:nvSpPr>
          <p:cNvPr id="9" name="Footer Placeholder 4"/>
          <p:cNvSpPr>
            <a:spLocks noGrp="1"/>
          </p:cNvSpPr>
          <p:nvPr>
            <p:ph type="ftr" sz="quarter" idx="3"/>
          </p:nvPr>
        </p:nvSpPr>
        <p:spPr>
          <a:xfrm>
            <a:off x="-209500"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219260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507964657"/>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61585713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418932621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solidFill>
                  <a:srgbClr val="F472D0"/>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38227684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4134696413"/>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221506625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a:solidFill>
                  <a:srgbClr val="F472D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2320811330"/>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F472D0"/>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F472D0"/>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90387535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71225946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9375154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rgbClr val="F472D0"/>
              </a:buClr>
              <a:buFont typeface="Arial" pitchFamily="34" charset="0"/>
              <a:buChar char="•"/>
              <a:defRPr sz="3600">
                <a:solidFill>
                  <a:srgbClr val="F472D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rgbClr val="F472D0"/>
              </a:buClr>
              <a:buFont typeface="Arial" pitchFamily="34" charset="0"/>
              <a:buChar char="•"/>
              <a:defRPr sz="3600">
                <a:solidFill>
                  <a:srgbClr val="F472D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58881554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21978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42471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0072C6"/>
          </a:solidFill>
        </p:spPr>
        <p:txBody>
          <a:bodyPr wrap="square" lIns="155457" tIns="77729" rIns="155457" bIns="77729" anchor="b" anchorCtr="0">
            <a:noAutofit/>
          </a:bodyPr>
          <a:lstStyle>
            <a:lvl1pPr algn="r">
              <a:buFont typeface="Arial" pitchFamily="34" charset="0"/>
              <a:buNone/>
              <a:defRPr sz="3700" spc="-51" baseline="0">
                <a:solidFill>
                  <a:schemeClr val="tx1"/>
                </a:soli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5352095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TextBox 12"/>
          <p:cNvSpPr txBox="1"/>
          <p:nvPr/>
        </p:nvSpPr>
        <p:spPr>
          <a:xfrm>
            <a:off x="9373747" y="4426266"/>
            <a:ext cx="2893730" cy="1818959"/>
          </a:xfrm>
          <a:prstGeom prst="rect">
            <a:avLst/>
          </a:prstGeom>
          <a:noFill/>
        </p:spPr>
        <p:txBody>
          <a:bodyPr wrap="square" lIns="182880" tIns="146304" rIns="182880" bIns="146304" rtlCol="0">
            <a:spAutoFit/>
          </a:bodyPr>
          <a:lstStyle/>
          <a:p>
            <a:pPr>
              <a:lnSpc>
                <a:spcPct val="90000"/>
              </a:lnSpc>
              <a:spcAft>
                <a:spcPts val="600"/>
              </a:spcAft>
            </a:pPr>
            <a:r>
              <a:rPr lang="en-US" sz="11000" b="1" spc="-500" dirty="0" smtClean="0">
                <a:gradFill>
                  <a:gsLst>
                    <a:gs pos="0">
                      <a:srgbClr val="BDDB0A"/>
                    </a:gs>
                    <a:gs pos="100000">
                      <a:srgbClr val="BBD90A"/>
                    </a:gs>
                  </a:gsLst>
                  <a:lin ang="5400000" scaled="1"/>
                </a:gradFill>
                <a:latin typeface="Segoe UI Light"/>
              </a:rPr>
              <a:t>2013</a:t>
            </a:r>
          </a:p>
        </p:txBody>
      </p:sp>
      <p:sp>
        <p:nvSpPr>
          <p:cNvPr id="2" name="Rectangle 1"/>
          <p:cNvSpPr/>
          <p:nvPr userDrawn="1"/>
        </p:nvSpPr>
        <p:spPr>
          <a:xfrm>
            <a:off x="6867610" y="4493206"/>
            <a:ext cx="2459841" cy="1657377"/>
          </a:xfrm>
          <a:prstGeom prst="rect">
            <a:avLst/>
          </a:prstGeom>
        </p:spPr>
        <p:txBody>
          <a:bodyPr wrap="none">
            <a:spAutoFit/>
          </a:bodyPr>
          <a:lstStyle/>
          <a:p>
            <a:pPr>
              <a:lnSpc>
                <a:spcPct val="90000"/>
              </a:lnSpc>
              <a:spcAft>
                <a:spcPts val="600"/>
              </a:spcAft>
            </a:pPr>
            <a:r>
              <a:rPr lang="en-US" sz="11300" spc="-500" dirty="0" smtClean="0">
                <a:gradFill>
                  <a:gsLst>
                    <a:gs pos="0">
                      <a:srgbClr val="7FBB00"/>
                    </a:gs>
                    <a:gs pos="100000">
                      <a:srgbClr val="84C200"/>
                    </a:gs>
                  </a:gsLst>
                  <a:lin ang="5400000" scaled="1"/>
                </a:gradFill>
                <a:latin typeface="Segoe UI Light"/>
              </a:rPr>
              <a:t>DAY</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07100"/>
            <a:ext cx="12436475" cy="476250"/>
          </a:xfrm>
          <a:prstGeom prst="rect">
            <a:avLst/>
          </a:prstGeom>
        </p:spPr>
      </p:pic>
      <p:sp>
        <p:nvSpPr>
          <p:cNvPr id="8" name="Rectangle 7"/>
          <p:cNvSpPr/>
          <p:nvPr userDrawn="1"/>
        </p:nvSpPr>
        <p:spPr>
          <a:xfrm>
            <a:off x="4129132" y="4493206"/>
            <a:ext cx="2645276" cy="1657377"/>
          </a:xfrm>
          <a:prstGeom prst="rect">
            <a:avLst/>
          </a:prstGeom>
        </p:spPr>
        <p:txBody>
          <a:bodyPr wrap="none">
            <a:spAutoFit/>
          </a:bodyPr>
          <a:lstStyle/>
          <a:p>
            <a:pPr>
              <a:lnSpc>
                <a:spcPct val="90000"/>
              </a:lnSpc>
              <a:spcAft>
                <a:spcPts val="600"/>
              </a:spcAft>
            </a:pPr>
            <a:r>
              <a:rPr lang="en-US" sz="11300" spc="-500" dirty="0" smtClean="0">
                <a:gradFill>
                  <a:gsLst>
                    <a:gs pos="0">
                      <a:srgbClr val="7FBB00"/>
                    </a:gs>
                    <a:gs pos="100000">
                      <a:srgbClr val="84C200"/>
                    </a:gs>
                  </a:gsLst>
                  <a:lin ang="5400000" scaled="1"/>
                </a:gradFill>
                <a:latin typeface="Segoe UI Light"/>
              </a:rPr>
              <a:t>DEV</a:t>
            </a:r>
          </a:p>
        </p:txBody>
      </p:sp>
    </p:spTree>
    <p:extLst>
      <p:ext uri="{BB962C8B-B14F-4D97-AF65-F5344CB8AC3E}">
        <p14:creationId xmlns:p14="http://schemas.microsoft.com/office/powerpoint/2010/main" val="3948318585"/>
      </p:ext>
    </p:extLst>
  </p:cSld>
  <p:clrMapOvr>
    <a:masterClrMapping/>
  </p:clrMapOvr>
  <p:transition>
    <p:fade/>
  </p:transition>
  <p:extLst mod="1">
    <p:ext uri="{DCECCB84-F9BA-43D5-87BE-67443E8EF086}">
      <p15:sldGuideLst xmlns:p15="http://schemas.microsoft.com/office/powerpoint/2012/main">
        <p15:guide id="1" pos="1987">
          <p15:clr>
            <a:srgbClr val="FBAE40"/>
          </p15:clr>
        </p15:guide>
        <p15:guide id="2" orient="horz" pos="2995">
          <p15:clr>
            <a:srgbClr val="FBAE40"/>
          </p15:clr>
        </p15:guide>
        <p15:guide id="3" orient="horz" pos="36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Text Placeholder 6"/>
          <p:cNvSpPr txBox="1">
            <a:spLocks/>
          </p:cNvSpPr>
          <p:nvPr userDrawn="1"/>
        </p:nvSpPr>
        <p:spPr>
          <a:xfrm>
            <a:off x="1" y="6363075"/>
            <a:ext cx="12436476" cy="631450"/>
          </a:xfrm>
          <a:prstGeom prst="rect">
            <a:avLst/>
          </a:prstGeom>
          <a:solidFill>
            <a:srgbClr val="1E2732"/>
          </a:solidFill>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gradFill>
                <a:gsLst>
                  <a:gs pos="125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a:p>
            <a:pPr lvl="0"/>
            <a:r>
              <a:rPr lang="en-US" dirty="0" smtClean="0"/>
              <a:t>Title</a:t>
            </a:r>
          </a:p>
          <a:p>
            <a:pPr lvl="0"/>
            <a:r>
              <a:rPr lang="en-US" dirty="0" smtClean="0"/>
              <a:t>Microsoft</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8" name="Footer Placeholder 4"/>
          <p:cNvSpPr>
            <a:spLocks noGrp="1"/>
          </p:cNvSpPr>
          <p:nvPr>
            <p:ph type="ftr" sz="quarter" idx="3"/>
          </p:nvPr>
        </p:nvSpPr>
        <p:spPr>
          <a:xfrm>
            <a:off x="-209500"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4232" y="6354762"/>
            <a:ext cx="4286250" cy="62865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07100"/>
            <a:ext cx="12436475" cy="476250"/>
          </a:xfrm>
          <a:prstGeom prst="rect">
            <a:avLst/>
          </a:prstGeom>
        </p:spPr>
      </p:pic>
    </p:spTree>
    <p:extLst>
      <p:ext uri="{BB962C8B-B14F-4D97-AF65-F5344CB8AC3E}">
        <p14:creationId xmlns:p14="http://schemas.microsoft.com/office/powerpoint/2010/main" val="2161942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cial slide_demo_video">
    <p:spTree>
      <p:nvGrpSpPr>
        <p:cNvPr id="1" name=""/>
        <p:cNvGrpSpPr/>
        <p:nvPr/>
      </p:nvGrpSpPr>
      <p:grpSpPr>
        <a:xfrm>
          <a:off x="0" y="0"/>
          <a:ext cx="0" cy="0"/>
          <a:chOff x="0" y="0"/>
          <a:chExt cx="0" cy="0"/>
        </a:xfrm>
      </p:grpSpPr>
      <p:sp>
        <p:nvSpPr>
          <p:cNvPr id="7" name="Text Placeholder 6"/>
          <p:cNvSpPr txBox="1">
            <a:spLocks/>
          </p:cNvSpPr>
          <p:nvPr userDrawn="1"/>
        </p:nvSpPr>
        <p:spPr>
          <a:xfrm>
            <a:off x="1" y="6363075"/>
            <a:ext cx="12436476" cy="631450"/>
          </a:xfrm>
          <a:prstGeom prst="rect">
            <a:avLst/>
          </a:prstGeom>
          <a:solidFill>
            <a:srgbClr val="1E2732"/>
          </a:solidFill>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gradFill>
                <a:gsLst>
                  <a:gs pos="1250">
                    <a:srgbClr val="FFFFFF"/>
                  </a:gs>
                  <a:gs pos="100000">
                    <a:srgbClr val="FFFFFF"/>
                  </a:gs>
                </a:gsLst>
                <a:lin ang="5400000" scaled="0"/>
              </a:gradFill>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Special title</a:t>
            </a:r>
            <a:endParaRPr lang="en-US" dirty="0"/>
          </a:p>
        </p:txBody>
      </p:sp>
      <p:sp>
        <p:nvSpPr>
          <p:cNvPr id="5" name="Text Placeholder 4"/>
          <p:cNvSpPr>
            <a:spLocks noGrp="1"/>
          </p:cNvSpPr>
          <p:nvPr>
            <p:ph type="body" sz="quarter" idx="12"/>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endParaRPr lang="en-US" dirty="0" smtClean="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4232" y="6354762"/>
            <a:ext cx="4286250" cy="628650"/>
          </a:xfrm>
          <a:prstGeom prst="rect">
            <a:avLst/>
          </a:prstGeom>
        </p:spPr>
      </p:pic>
      <p:sp>
        <p:nvSpPr>
          <p:cNvPr id="9" name="Footer Placeholder 4"/>
          <p:cNvSpPr>
            <a:spLocks noGrp="1"/>
          </p:cNvSpPr>
          <p:nvPr>
            <p:ph type="ftr" sz="quarter" idx="3"/>
          </p:nvPr>
        </p:nvSpPr>
        <p:spPr>
          <a:xfrm>
            <a:off x="-209500"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2879346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660877186"/>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34233534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338552556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34583672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solidFill>
                  <a:srgbClr val="F472D0"/>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97963965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409788029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60759853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a:solidFill>
                  <a:srgbClr val="F472D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13341178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F472D0"/>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F472D0"/>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88704721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6960032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4173535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rgbClr val="F472D0"/>
              </a:buClr>
              <a:buFont typeface="Arial" pitchFamily="34" charset="0"/>
              <a:buChar char="•"/>
              <a:defRPr sz="3600">
                <a:solidFill>
                  <a:srgbClr val="F472D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rgbClr val="F472D0"/>
              </a:buClr>
              <a:buFont typeface="Arial" pitchFamily="34" charset="0"/>
              <a:buChar char="•"/>
              <a:defRPr sz="3600">
                <a:solidFill>
                  <a:srgbClr val="F472D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08487937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47148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244582"/>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0072C6"/>
          </a:solidFill>
        </p:spPr>
        <p:txBody>
          <a:bodyPr wrap="square" lIns="155457" tIns="77729" rIns="155457" bIns="77729" anchor="b" anchorCtr="0">
            <a:noAutofit/>
          </a:bodyPr>
          <a:lstStyle>
            <a:lvl1pPr algn="r">
              <a:buFont typeface="Arial" pitchFamily="34" charset="0"/>
              <a:buNone/>
              <a:defRPr sz="3700" spc="-51" baseline="0">
                <a:solidFill>
                  <a:schemeClr val="tx1"/>
                </a:soli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5843083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TextBox 12"/>
          <p:cNvSpPr txBox="1"/>
          <p:nvPr/>
        </p:nvSpPr>
        <p:spPr>
          <a:xfrm>
            <a:off x="9373747" y="4426266"/>
            <a:ext cx="2893730" cy="1818959"/>
          </a:xfrm>
          <a:prstGeom prst="rect">
            <a:avLst/>
          </a:prstGeom>
          <a:noFill/>
        </p:spPr>
        <p:txBody>
          <a:bodyPr wrap="square" lIns="182880" tIns="146304" rIns="182880" bIns="146304" rtlCol="0">
            <a:spAutoFit/>
          </a:bodyPr>
          <a:lstStyle/>
          <a:p>
            <a:pPr>
              <a:lnSpc>
                <a:spcPct val="90000"/>
              </a:lnSpc>
              <a:spcAft>
                <a:spcPts val="600"/>
              </a:spcAft>
            </a:pPr>
            <a:r>
              <a:rPr lang="en-US" sz="11000" b="1" spc="-500" dirty="0" smtClean="0">
                <a:gradFill>
                  <a:gsLst>
                    <a:gs pos="0">
                      <a:srgbClr val="BDDB0A"/>
                    </a:gs>
                    <a:gs pos="100000">
                      <a:srgbClr val="BBD90A"/>
                    </a:gs>
                  </a:gsLst>
                  <a:lin ang="5400000" scaled="1"/>
                </a:gradFill>
                <a:latin typeface="Segoe UI Light"/>
              </a:rPr>
              <a:t>2013</a:t>
            </a:r>
          </a:p>
        </p:txBody>
      </p:sp>
      <p:sp>
        <p:nvSpPr>
          <p:cNvPr id="2" name="Rectangle 1"/>
          <p:cNvSpPr/>
          <p:nvPr userDrawn="1"/>
        </p:nvSpPr>
        <p:spPr>
          <a:xfrm>
            <a:off x="6867610" y="4493206"/>
            <a:ext cx="2459841" cy="1657377"/>
          </a:xfrm>
          <a:prstGeom prst="rect">
            <a:avLst/>
          </a:prstGeom>
        </p:spPr>
        <p:txBody>
          <a:bodyPr wrap="none">
            <a:spAutoFit/>
          </a:bodyPr>
          <a:lstStyle/>
          <a:p>
            <a:pPr>
              <a:lnSpc>
                <a:spcPct val="90000"/>
              </a:lnSpc>
              <a:spcAft>
                <a:spcPts val="600"/>
              </a:spcAft>
            </a:pPr>
            <a:r>
              <a:rPr lang="en-US" sz="11300" spc="-500" dirty="0" smtClean="0">
                <a:gradFill>
                  <a:gsLst>
                    <a:gs pos="0">
                      <a:srgbClr val="7FBB00"/>
                    </a:gs>
                    <a:gs pos="100000">
                      <a:srgbClr val="84C200"/>
                    </a:gs>
                  </a:gsLst>
                  <a:lin ang="5400000" scaled="1"/>
                </a:gradFill>
                <a:latin typeface="Segoe UI Light"/>
              </a:rPr>
              <a:t>DAY</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07100"/>
            <a:ext cx="12436475" cy="476250"/>
          </a:xfrm>
          <a:prstGeom prst="rect">
            <a:avLst/>
          </a:prstGeom>
        </p:spPr>
      </p:pic>
      <p:sp>
        <p:nvSpPr>
          <p:cNvPr id="8" name="Rectangle 7"/>
          <p:cNvSpPr/>
          <p:nvPr userDrawn="1"/>
        </p:nvSpPr>
        <p:spPr>
          <a:xfrm>
            <a:off x="4129132" y="4493206"/>
            <a:ext cx="2645276" cy="1657377"/>
          </a:xfrm>
          <a:prstGeom prst="rect">
            <a:avLst/>
          </a:prstGeom>
        </p:spPr>
        <p:txBody>
          <a:bodyPr wrap="none">
            <a:spAutoFit/>
          </a:bodyPr>
          <a:lstStyle/>
          <a:p>
            <a:pPr>
              <a:lnSpc>
                <a:spcPct val="90000"/>
              </a:lnSpc>
              <a:spcAft>
                <a:spcPts val="600"/>
              </a:spcAft>
            </a:pPr>
            <a:r>
              <a:rPr lang="en-US" sz="11300" spc="-500" dirty="0" smtClean="0">
                <a:gradFill>
                  <a:gsLst>
                    <a:gs pos="0">
                      <a:srgbClr val="7FBB00"/>
                    </a:gs>
                    <a:gs pos="100000">
                      <a:srgbClr val="84C200"/>
                    </a:gs>
                  </a:gsLst>
                  <a:lin ang="5400000" scaled="1"/>
                </a:gradFill>
                <a:latin typeface="Segoe UI Light"/>
              </a:rPr>
              <a:t>DEV</a:t>
            </a:r>
          </a:p>
        </p:txBody>
      </p:sp>
    </p:spTree>
    <p:extLst>
      <p:ext uri="{BB962C8B-B14F-4D97-AF65-F5344CB8AC3E}">
        <p14:creationId xmlns:p14="http://schemas.microsoft.com/office/powerpoint/2010/main" val="2661039334"/>
      </p:ext>
    </p:extLst>
  </p:cSld>
  <p:clrMapOvr>
    <a:masterClrMapping/>
  </p:clrMapOvr>
  <p:transition>
    <p:fade/>
  </p:transition>
  <p:extLst mod="1">
    <p:ext uri="{DCECCB84-F9BA-43D5-87BE-67443E8EF086}">
      <p15:sldGuideLst xmlns:p15="http://schemas.microsoft.com/office/powerpoint/2012/main">
        <p15:guide id="1" pos="1987">
          <p15:clr>
            <a:srgbClr val="FBAE40"/>
          </p15:clr>
        </p15:guide>
        <p15:guide id="2" orient="horz" pos="2995">
          <p15:clr>
            <a:srgbClr val="FBAE40"/>
          </p15:clr>
        </p15:guide>
        <p15:guide id="3" orient="horz" pos="363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solidFill>
                  <a:srgbClr val="BAD80A"/>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a:solidFill>
                  <a:srgbClr val="BAD80A"/>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90000"/>
            <a:lumOff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Microsoft Confidential – Internal Use Only</a:t>
            </a:r>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67" r:id="rId1"/>
    <p:sldLayoutId id="2147484105" r:id="rId2"/>
    <p:sldLayoutId id="2147484130" r:id="rId3"/>
    <p:sldLayoutId id="2147484184" r:id="rId4"/>
    <p:sldLayoutId id="2147484102" r:id="rId5"/>
    <p:sldLayoutId id="2147484087" r:id="rId6"/>
    <p:sldLayoutId id="2147484098" r:id="rId7"/>
    <p:sldLayoutId id="2147484086" r:id="rId8"/>
    <p:sldLayoutId id="2147484107" r:id="rId9"/>
    <p:sldLayoutId id="2147484099" r:id="rId10"/>
    <p:sldLayoutId id="2147484100" r:id="rId11"/>
    <p:sldLayoutId id="2147484089" r:id="rId12"/>
    <p:sldLayoutId id="2147484106" r:id="rId13"/>
    <p:sldLayoutId id="2147484092" r:id="rId14"/>
    <p:sldLayoutId id="2147484093" r:id="rId15"/>
    <p:sldLayoutId id="2147484096" r:id="rId16"/>
    <p:sldLayoutId id="2147484185" r:id="rId17"/>
    <p:sldLayoutId id="2147484222" r:id="rId18"/>
  </p:sldLayoutIdLst>
  <p:transition>
    <p:fade/>
  </p:transition>
  <p:timing>
    <p:tnLst>
      <p:par>
        <p:cTn id="1" dur="indefinite" restart="never" nodeType="tmRoot"/>
      </p:par>
    </p:tnLst>
  </p:timing>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90000"/>
            <a:lumOff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3488579092"/>
      </p:ext>
    </p:extLst>
  </p:cSld>
  <p:clrMap bg1="dk1" tx1="lt1" bg2="dk2"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Lst>
  <p:transition>
    <p:fade/>
  </p:transition>
  <p:timing>
    <p:tnLst>
      <p:par>
        <p:cTn id="1" dur="indefinite" restart="never" nodeType="tmRoot"/>
      </p:par>
    </p:tnLst>
  </p:timing>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90000"/>
            <a:lumOff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249738" y="6483350"/>
            <a:ext cx="3937000" cy="3714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Microsoft Confidential – Internal Use Only</a:t>
            </a:r>
          </a:p>
        </p:txBody>
      </p:sp>
    </p:spTree>
    <p:extLst>
      <p:ext uri="{BB962C8B-B14F-4D97-AF65-F5344CB8AC3E}">
        <p14:creationId xmlns:p14="http://schemas.microsoft.com/office/powerpoint/2010/main" val="1845158451"/>
      </p:ext>
    </p:extLst>
  </p:cSld>
  <p:clrMap bg1="dk1" tx1="lt1" bg2="dk2" tx2="lt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Lst>
  <p:transition>
    <p:fade/>
  </p:transition>
  <p:timing>
    <p:tnLst>
      <p:par>
        <p:cTn id="1" dur="indefinite" restart="never" nodeType="tmRoot"/>
      </p:par>
    </p:tnLst>
  </p:timing>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55.png"/><Relationship Id="rId5" Type="http://schemas.microsoft.com/office/2007/relationships/hdphoto" Target="../media/hdphoto4.wdp"/><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microsoft.com/office/2007/relationships/hdphoto" Target="../media/hdphoto7.wdp"/><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15.png"/><Relationship Id="rId4" Type="http://schemas.microsoft.com/office/2007/relationships/hdphoto" Target="../media/hdphoto6.wdp"/><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73.png"/><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hyperlink" Target="mailto:afrioni@office2000.com.uy" TargetMode="External"/><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hyperlink" Target="http://www.office2000.com.u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48.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hyperlink" Target="http://www.windowsphone.com/en-US/apps/92507698-67a2-e011-986b-78e7d1fa76f8" TargetMode="External"/><Relationship Id="rId42" Type="http://schemas.openxmlformats.org/officeDocument/2006/relationships/hyperlink" Target="http://www.windowsphone.com/en-US/apps/09cc7f9c-ced4-df11-a844-00237de2db9e" TargetMode="Externa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5.png"/><Relationship Id="rId38" Type="http://schemas.openxmlformats.org/officeDocument/2006/relationships/hyperlink" Target="http://www.windowsphone.com/en-US/apps/ba6a61af-1cd8-df11-a844-00237de2db9e" TargetMode="External"/><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41"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hyperlink" Target="http://www.windowsphone.com/en-US/apps/e4571a02-0b87-e011-986b-78e7d1fa76f8" TargetMode="External"/><Relationship Id="rId37" Type="http://schemas.openxmlformats.org/officeDocument/2006/relationships/image" Target="../media/image47.png"/><Relationship Id="rId40" Type="http://schemas.openxmlformats.org/officeDocument/2006/relationships/hyperlink" Target="http://www.windowsphone.com/en-US/apps/47de0de6-c5c4-43d2-a3f5-f39a36c853ee" TargetMode="External"/><Relationship Id="rId45" Type="http://schemas.openxmlformats.org/officeDocument/2006/relationships/image" Target="../media/image51.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hyperlink" Target="http://www.windowsphone.com/en-US/apps/49c69a08-60fe-df11-9264-00237de2db9e" TargetMode="External"/><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4.png"/><Relationship Id="rId44" Type="http://schemas.openxmlformats.org/officeDocument/2006/relationships/hyperlink" Target="http://www.windowsphone.com/en-US/apps/7dc02baf-a7d6-df11-a844-00237de2db9e" TargetMode="External"/><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hyperlink" Target="http://www.windowsphone.com/en-US/apps/ef860a79-5f68-4ed6-aa21-c038d1a55517" TargetMode="External"/><Relationship Id="rId35" Type="http://schemas.openxmlformats.org/officeDocument/2006/relationships/image" Target="../media/image46.png"/><Relationship Id="rId43"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500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6" y="0"/>
            <a:ext cx="12441891" cy="8374061"/>
          </a:xfrm>
          <a:prstGeom prst="rect">
            <a:avLst/>
          </a:prstGeom>
        </p:spPr>
      </p:pic>
      <p:sp>
        <p:nvSpPr>
          <p:cNvPr id="3" name="Rectangle 2"/>
          <p:cNvSpPr/>
          <p:nvPr/>
        </p:nvSpPr>
        <p:spPr>
          <a:xfrm>
            <a:off x="3236984" y="2315688"/>
            <a:ext cx="6552475" cy="2554545"/>
          </a:xfrm>
          <a:prstGeom prst="rect">
            <a:avLst/>
          </a:prstGeom>
        </p:spPr>
        <p:txBody>
          <a:bodyPr wrap="square">
            <a:spAutoFit/>
          </a:bodyPr>
          <a:lstStyle/>
          <a:p>
            <a:r>
              <a:rPr lang="en-US" sz="6000" dirty="0" smtClean="0">
                <a:solidFill>
                  <a:schemeClr val="bg1"/>
                </a:solidFill>
              </a:rPr>
              <a:t>    JOBIC 2015 </a:t>
            </a:r>
          </a:p>
          <a:p>
            <a:r>
              <a:rPr lang="en-US" sz="6000" dirty="0" smtClean="0">
                <a:solidFill>
                  <a:schemeClr val="bg1"/>
                </a:solidFill>
              </a:rPr>
              <a:t>“Transformation”</a:t>
            </a:r>
          </a:p>
          <a:p>
            <a:endParaRPr lang="en-US" sz="4000" dirty="0"/>
          </a:p>
        </p:txBody>
      </p:sp>
      <p:sp>
        <p:nvSpPr>
          <p:cNvPr id="5" name="Rectangle 4"/>
          <p:cNvSpPr/>
          <p:nvPr/>
        </p:nvSpPr>
        <p:spPr>
          <a:xfrm>
            <a:off x="224210" y="5810420"/>
            <a:ext cx="6216650" cy="923330"/>
          </a:xfrm>
          <a:prstGeom prst="rect">
            <a:avLst/>
          </a:prstGeom>
        </p:spPr>
        <p:txBody>
          <a:bodyPr>
            <a:spAutoFit/>
          </a:bodyPr>
          <a:lstStyle/>
          <a:p>
            <a:r>
              <a:rPr lang="en-US" dirty="0">
                <a:solidFill>
                  <a:schemeClr val="bg1"/>
                </a:solidFill>
              </a:rPr>
              <a:t>Nicolas Gutierrez Brum</a:t>
            </a:r>
          </a:p>
          <a:p>
            <a:r>
              <a:rPr lang="en-US" dirty="0" err="1">
                <a:solidFill>
                  <a:schemeClr val="bg1"/>
                </a:solidFill>
              </a:rPr>
              <a:t>Gerente</a:t>
            </a:r>
            <a:r>
              <a:rPr lang="en-US" dirty="0">
                <a:solidFill>
                  <a:schemeClr val="bg1"/>
                </a:solidFill>
              </a:rPr>
              <a:t> de </a:t>
            </a:r>
            <a:r>
              <a:rPr lang="en-US" dirty="0" err="1">
                <a:solidFill>
                  <a:schemeClr val="bg1"/>
                </a:solidFill>
              </a:rPr>
              <a:t>Negocios</a:t>
            </a:r>
            <a:r>
              <a:rPr lang="en-US" dirty="0">
                <a:solidFill>
                  <a:schemeClr val="bg1"/>
                </a:solidFill>
              </a:rPr>
              <a:t> Corporativos </a:t>
            </a:r>
            <a:endParaRPr lang="en-US" dirty="0" smtClean="0">
              <a:solidFill>
                <a:schemeClr val="bg1"/>
              </a:solidFill>
            </a:endParaRPr>
          </a:p>
          <a:p>
            <a:r>
              <a:rPr lang="en-US" dirty="0" smtClean="0">
                <a:solidFill>
                  <a:schemeClr val="bg1"/>
                </a:solidFill>
              </a:rPr>
              <a:t>Microsoft </a:t>
            </a:r>
            <a:r>
              <a:rPr lang="en-US" dirty="0">
                <a:solidFill>
                  <a:schemeClr val="bg1"/>
                </a:solidFill>
              </a:rPr>
              <a:t>Uruguay</a:t>
            </a:r>
          </a:p>
        </p:txBody>
      </p:sp>
    </p:spTree>
    <p:extLst>
      <p:ext uri="{BB962C8B-B14F-4D97-AF65-F5344CB8AC3E}">
        <p14:creationId xmlns:p14="http://schemas.microsoft.com/office/powerpoint/2010/main" val="400213806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304083" y="2055769"/>
            <a:ext cx="7753276" cy="4585871"/>
          </a:xfrm>
          <a:prstGeom prst="rect">
            <a:avLst/>
          </a:prstGeom>
        </p:spPr>
        <p:txBody>
          <a:bodyPr wrap="none">
            <a:spAutoFit/>
          </a:bodyPr>
          <a:lstStyle/>
          <a:p>
            <a:pPr marL="457200" indent="-457200">
              <a:buFont typeface="Arial" panose="020B0604020202020204" pitchFamily="34" charset="0"/>
              <a:buChar char="•"/>
            </a:pPr>
            <a:r>
              <a:rPr lang="en-US" sz="3200" dirty="0">
                <a:latin typeface="+mj-lt"/>
              </a:rPr>
              <a:t>Web-Scale </a:t>
            </a:r>
            <a:r>
              <a:rPr lang="en-US" sz="3200" dirty="0" smtClean="0">
                <a:latin typeface="+mj-lt"/>
              </a:rPr>
              <a:t>IT</a:t>
            </a:r>
          </a:p>
          <a:p>
            <a:pPr marL="457200" indent="-457200">
              <a:buFont typeface="Arial" panose="020B0604020202020204" pitchFamily="34" charset="0"/>
              <a:buChar char="•"/>
            </a:pPr>
            <a:r>
              <a:rPr lang="es-MX" sz="3200" dirty="0" err="1" smtClean="0">
                <a:latin typeface="+mj-lt"/>
              </a:rPr>
              <a:t>Hybrid</a:t>
            </a:r>
            <a:r>
              <a:rPr lang="es-MX" sz="3200" dirty="0" smtClean="0">
                <a:latin typeface="+mj-lt"/>
              </a:rPr>
              <a:t> Cloud &amp; IT as a </a:t>
            </a:r>
            <a:r>
              <a:rPr lang="es-MX" sz="3200" dirty="0" err="1" smtClean="0">
                <a:latin typeface="+mj-lt"/>
              </a:rPr>
              <a:t>Service</a:t>
            </a:r>
            <a:r>
              <a:rPr lang="es-MX" sz="3200" dirty="0" smtClean="0">
                <a:latin typeface="+mj-lt"/>
              </a:rPr>
              <a:t> </a:t>
            </a:r>
            <a:r>
              <a:rPr lang="es-MX" sz="3200" dirty="0" err="1" smtClean="0">
                <a:latin typeface="+mj-lt"/>
              </a:rPr>
              <a:t>Broker</a:t>
            </a:r>
            <a:endParaRPr lang="es-MX" sz="3200" dirty="0" smtClean="0">
              <a:latin typeface="+mj-lt"/>
            </a:endParaRPr>
          </a:p>
          <a:p>
            <a:pPr marL="457200" indent="-457200">
              <a:buFont typeface="Arial" panose="020B0604020202020204" pitchFamily="34" charset="0"/>
              <a:buChar char="•"/>
            </a:pPr>
            <a:r>
              <a:rPr lang="es-MX" sz="3200" dirty="0" smtClean="0">
                <a:latin typeface="+mj-lt"/>
              </a:rPr>
              <a:t>Cloud/</a:t>
            </a:r>
            <a:r>
              <a:rPr lang="es-MX" sz="3200" dirty="0" err="1" smtClean="0">
                <a:latin typeface="+mj-lt"/>
              </a:rPr>
              <a:t>Client</a:t>
            </a:r>
            <a:r>
              <a:rPr lang="es-MX" sz="3200" dirty="0" smtClean="0">
                <a:latin typeface="+mj-lt"/>
              </a:rPr>
              <a:t> </a:t>
            </a:r>
            <a:r>
              <a:rPr lang="es-MX" sz="3200" dirty="0" err="1" smtClean="0">
                <a:latin typeface="+mj-lt"/>
              </a:rPr>
              <a:t>Architecture</a:t>
            </a:r>
            <a:endParaRPr lang="en-US" sz="3200" dirty="0" smtClean="0">
              <a:latin typeface="+mj-lt"/>
            </a:endParaRPr>
          </a:p>
          <a:p>
            <a:pPr marL="457200" indent="-457200">
              <a:buFont typeface="Arial" panose="020B0604020202020204" pitchFamily="34" charset="0"/>
              <a:buChar char="•"/>
            </a:pPr>
            <a:r>
              <a:rPr lang="es-MX" sz="3200" dirty="0" err="1" smtClean="0">
                <a:latin typeface="+mj-lt"/>
              </a:rPr>
              <a:t>The</a:t>
            </a:r>
            <a:r>
              <a:rPr lang="es-MX" sz="3200" dirty="0" smtClean="0">
                <a:latin typeface="+mj-lt"/>
              </a:rPr>
              <a:t> era of Personal Cloud</a:t>
            </a:r>
          </a:p>
          <a:p>
            <a:pPr marL="457200" indent="-457200">
              <a:buFont typeface="Arial" panose="020B0604020202020204" pitchFamily="34" charset="0"/>
              <a:buChar char="•"/>
            </a:pPr>
            <a:r>
              <a:rPr lang="es-MX" sz="3200" dirty="0" smtClean="0">
                <a:latin typeface="+mj-lt"/>
              </a:rPr>
              <a:t>Mobile </a:t>
            </a:r>
            <a:r>
              <a:rPr lang="es-MX" sz="3200" dirty="0" err="1" smtClean="0">
                <a:latin typeface="+mj-lt"/>
              </a:rPr>
              <a:t>Device</a:t>
            </a:r>
            <a:r>
              <a:rPr lang="es-MX" sz="3200" dirty="0" smtClean="0">
                <a:latin typeface="+mj-lt"/>
              </a:rPr>
              <a:t> </a:t>
            </a:r>
            <a:r>
              <a:rPr lang="es-MX" sz="3200" dirty="0" err="1" smtClean="0">
                <a:latin typeface="+mj-lt"/>
              </a:rPr>
              <a:t>diversity</a:t>
            </a:r>
            <a:r>
              <a:rPr lang="es-MX" sz="3200" dirty="0" smtClean="0">
                <a:latin typeface="+mj-lt"/>
              </a:rPr>
              <a:t> and </a:t>
            </a:r>
            <a:r>
              <a:rPr lang="es-MX" sz="3200" dirty="0" err="1" smtClean="0">
                <a:latin typeface="+mj-lt"/>
              </a:rPr>
              <a:t>management</a:t>
            </a:r>
            <a:endParaRPr lang="es-MX" sz="3200" dirty="0" smtClean="0">
              <a:latin typeface="+mj-lt"/>
            </a:endParaRPr>
          </a:p>
          <a:p>
            <a:pPr marL="457200" indent="-457200">
              <a:buFont typeface="Arial" panose="020B0604020202020204" pitchFamily="34" charset="0"/>
              <a:buChar char="•"/>
            </a:pPr>
            <a:r>
              <a:rPr lang="es-MX" sz="3200" dirty="0" smtClean="0">
                <a:latin typeface="+mj-lt"/>
              </a:rPr>
              <a:t>Mobile Apps </a:t>
            </a:r>
          </a:p>
          <a:p>
            <a:pPr marL="457200" indent="-457200">
              <a:buFont typeface="Arial" panose="020B0604020202020204" pitchFamily="34" charset="0"/>
              <a:buChar char="•"/>
            </a:pPr>
            <a:r>
              <a:rPr lang="es-MX" sz="3200" dirty="0">
                <a:latin typeface="+mj-lt"/>
              </a:rPr>
              <a:t>3D </a:t>
            </a:r>
            <a:r>
              <a:rPr lang="es-MX" sz="3200" dirty="0" err="1" smtClean="0">
                <a:latin typeface="+mj-lt"/>
              </a:rPr>
              <a:t>Printing</a:t>
            </a:r>
            <a:endParaRPr lang="es-MX" sz="3200" dirty="0" smtClean="0">
              <a:latin typeface="+mj-lt"/>
            </a:endParaRPr>
          </a:p>
          <a:p>
            <a:endParaRPr lang="es-MX" sz="3200" b="1" dirty="0" smtClean="0">
              <a:latin typeface="+mj-lt"/>
            </a:endParaRPr>
          </a:p>
          <a:p>
            <a:endParaRPr lang="es-MX" b="1" dirty="0" smtClean="0"/>
          </a:p>
          <a:p>
            <a:endParaRPr lang="en-US" dirty="0"/>
          </a:p>
        </p:txBody>
      </p:sp>
      <p:sp>
        <p:nvSpPr>
          <p:cNvPr id="4" name="TextBox 3"/>
          <p:cNvSpPr txBox="1"/>
          <p:nvPr/>
        </p:nvSpPr>
        <p:spPr>
          <a:xfrm>
            <a:off x="1304083" y="385010"/>
            <a:ext cx="10179355" cy="849463"/>
          </a:xfrm>
          <a:prstGeom prst="rect">
            <a:avLst/>
          </a:prstGeom>
          <a:noFill/>
        </p:spPr>
        <p:txBody>
          <a:bodyPr wrap="square" lIns="182880" tIns="146304" rIns="182880" bIns="146304" rtlCol="0">
            <a:spAutoFit/>
          </a:bodyPr>
          <a:lstStyle/>
          <a:p>
            <a:pPr>
              <a:lnSpc>
                <a:spcPct val="90000"/>
              </a:lnSpc>
              <a:spcAft>
                <a:spcPts val="600"/>
              </a:spcAft>
            </a:pPr>
            <a:r>
              <a:rPr lang="es-MX" sz="4000" b="1" dirty="0" err="1" smtClean="0">
                <a:latin typeface="+mj-lt"/>
              </a:rPr>
              <a:t>Gartner</a:t>
            </a:r>
            <a:r>
              <a:rPr lang="es-MX" sz="4000" b="1" dirty="0" smtClean="0">
                <a:latin typeface="+mj-lt"/>
              </a:rPr>
              <a:t> Top </a:t>
            </a:r>
            <a:r>
              <a:rPr lang="es-MX" sz="4000" b="1" dirty="0" err="1" smtClean="0">
                <a:latin typeface="+mj-lt"/>
              </a:rPr>
              <a:t>Strategic</a:t>
            </a:r>
            <a:r>
              <a:rPr lang="es-MX" sz="4000" b="1" dirty="0" smtClean="0">
                <a:latin typeface="+mj-lt"/>
              </a:rPr>
              <a:t> </a:t>
            </a:r>
            <a:r>
              <a:rPr lang="es-MX" sz="4000" b="1" dirty="0" err="1" smtClean="0">
                <a:latin typeface="+mj-lt"/>
              </a:rPr>
              <a:t>Technology</a:t>
            </a:r>
            <a:r>
              <a:rPr lang="es-MX" sz="4000" b="1" dirty="0" smtClean="0">
                <a:latin typeface="+mj-lt"/>
              </a:rPr>
              <a:t> </a:t>
            </a:r>
            <a:r>
              <a:rPr lang="es-MX" sz="4000" b="1" dirty="0" err="1" smtClean="0">
                <a:latin typeface="+mj-lt"/>
              </a:rPr>
              <a:t>Trends</a:t>
            </a:r>
            <a:r>
              <a:rPr lang="es-MX" sz="4000" b="1" dirty="0" smtClean="0">
                <a:latin typeface="+mj-lt"/>
              </a:rPr>
              <a:t> </a:t>
            </a:r>
            <a:endParaRPr lang="en-US" sz="4000" b="1" dirty="0" err="1" smtClean="0">
              <a:latin typeface="+mj-lt"/>
            </a:endParaRPr>
          </a:p>
        </p:txBody>
      </p:sp>
    </p:spTree>
    <p:extLst>
      <p:ext uri="{BB962C8B-B14F-4D97-AF65-F5344CB8AC3E}">
        <p14:creationId xmlns:p14="http://schemas.microsoft.com/office/powerpoint/2010/main" val="14482449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304" y="95364"/>
            <a:ext cx="11889564" cy="917575"/>
          </a:xfrm>
        </p:spPr>
        <p:txBody>
          <a:bodyPr/>
          <a:lstStyle/>
          <a:p>
            <a:r>
              <a:rPr lang="en-US" sz="4000" dirty="0" smtClean="0"/>
              <a:t>Web Scale IT (Cloud Computing) </a:t>
            </a:r>
            <a:br>
              <a:rPr lang="en-US" sz="4000" dirty="0" smtClean="0"/>
            </a:br>
            <a:r>
              <a:rPr lang="en-US" sz="4000" b="1" dirty="0" smtClean="0"/>
              <a:t>Microsoft Azure</a:t>
            </a:r>
            <a:endParaRPr lang="en-US" sz="4000" b="1" dirty="0">
              <a:solidFill>
                <a:schemeClr val="accent2">
                  <a:alpha val="99000"/>
                </a:schemeClr>
              </a:solidFill>
            </a:endParaRPr>
          </a:p>
        </p:txBody>
      </p:sp>
      <p:grpSp>
        <p:nvGrpSpPr>
          <p:cNvPr id="12" name="Group 11"/>
          <p:cNvGrpSpPr/>
          <p:nvPr/>
        </p:nvGrpSpPr>
        <p:grpSpPr>
          <a:xfrm>
            <a:off x="8137391" y="2223148"/>
            <a:ext cx="3632593" cy="4066396"/>
            <a:chOff x="8115303" y="1446213"/>
            <a:chExt cx="3560761" cy="3987025"/>
          </a:xfrm>
        </p:grpSpPr>
        <p:sp>
          <p:nvSpPr>
            <p:cNvPr id="43" name="Rectangle 42"/>
            <p:cNvSpPr/>
            <p:nvPr/>
          </p:nvSpPr>
          <p:spPr bwMode="auto">
            <a:xfrm>
              <a:off x="8115303" y="4752940"/>
              <a:ext cx="3560760" cy="6802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932080" fontAlgn="base">
                <a:spcBef>
                  <a:spcPct val="0"/>
                </a:spcBef>
                <a:spcAft>
                  <a:spcPct val="0"/>
                </a:spcAft>
              </a:pPr>
              <a:endParaRPr lang="en-US" sz="2312" dirty="0">
                <a:gradFill>
                  <a:gsLst>
                    <a:gs pos="0">
                      <a:srgbClr val="FFFFFF"/>
                    </a:gs>
                    <a:gs pos="100000">
                      <a:srgbClr val="FFFFFF"/>
                    </a:gs>
                  </a:gsLst>
                  <a:lin ang="5400000" scaled="0"/>
                </a:gradFill>
              </a:endParaRPr>
            </a:p>
          </p:txBody>
        </p:sp>
        <p:sp>
          <p:nvSpPr>
            <p:cNvPr id="42" name="Rectangle 41"/>
            <p:cNvSpPr/>
            <p:nvPr/>
          </p:nvSpPr>
          <p:spPr bwMode="auto">
            <a:xfrm>
              <a:off x="8115303" y="1446213"/>
              <a:ext cx="3560760" cy="320021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932080" fontAlgn="base">
                <a:spcBef>
                  <a:spcPct val="0"/>
                </a:spcBef>
                <a:spcAft>
                  <a:spcPct val="0"/>
                </a:spcAft>
              </a:pPr>
              <a:endParaRPr lang="en-US" sz="2312" dirty="0">
                <a:gradFill>
                  <a:gsLst>
                    <a:gs pos="0">
                      <a:srgbClr val="FFFFFF"/>
                    </a:gs>
                    <a:gs pos="100000">
                      <a:srgbClr val="FFFFFF"/>
                    </a:gs>
                  </a:gsLst>
                  <a:lin ang="5400000" scaled="0"/>
                </a:gradFill>
              </a:endParaRPr>
            </a:p>
          </p:txBody>
        </p:sp>
        <p:pic>
          <p:nvPicPr>
            <p:cNvPr id="25" name="Picture 24"/>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9399946" y="1817607"/>
              <a:ext cx="899686" cy="1416484"/>
            </a:xfrm>
            <a:prstGeom prst="rect">
              <a:avLst/>
            </a:prstGeom>
            <a:effectLst/>
          </p:spPr>
        </p:pic>
        <p:sp>
          <p:nvSpPr>
            <p:cNvPr id="26" name="Rectangle 25"/>
            <p:cNvSpPr/>
            <p:nvPr/>
          </p:nvSpPr>
          <p:spPr>
            <a:xfrm>
              <a:off x="8234184" y="4349690"/>
              <a:ext cx="3322998" cy="367529"/>
            </a:xfrm>
            <a:prstGeom prst="rect">
              <a:avLst/>
            </a:prstGeom>
          </p:spPr>
          <p:txBody>
            <a:bodyPr wrap="square">
              <a:spAutoFit/>
            </a:bodyPr>
            <a:lstStyle/>
            <a:p>
              <a:pPr algn="ctr" defTabSz="1243070">
                <a:lnSpc>
                  <a:spcPct val="90000"/>
                </a:lnSpc>
              </a:pPr>
              <a:r>
                <a:rPr lang="en-US" sz="2040" dirty="0">
                  <a:solidFill>
                    <a:schemeClr val="tx1">
                      <a:alpha val="99000"/>
                    </a:schemeClr>
                  </a:solidFill>
                </a:rPr>
                <a:t>Software-as-a-Service</a:t>
              </a:r>
            </a:p>
          </p:txBody>
        </p:sp>
        <p:sp>
          <p:nvSpPr>
            <p:cNvPr id="23" name="TextBox 22"/>
            <p:cNvSpPr txBox="1"/>
            <p:nvPr/>
          </p:nvSpPr>
          <p:spPr>
            <a:xfrm>
              <a:off x="8115304" y="4752941"/>
              <a:ext cx="3560760" cy="680297"/>
            </a:xfrm>
            <a:prstGeom prst="rect">
              <a:avLst/>
            </a:prstGeom>
            <a:solidFill>
              <a:schemeClr val="accent1">
                <a:lumMod val="75000"/>
              </a:schemeClr>
            </a:solidFill>
            <a:ln>
              <a:noFill/>
            </a:ln>
            <a:effectLst>
              <a:reflection stA="50000" endPos="32000" dist="63500" dir="5400000" sy="-100000" algn="bl" rotWithShape="0"/>
            </a:effectLst>
          </p:spPr>
          <p:txBody>
            <a:bodyPr wrap="square" lIns="0" tIns="0" rIns="0" bIns="0" rtlCol="0" anchor="ctr" anchorCtr="0">
              <a:noAutofit/>
            </a:bodyPr>
            <a:lstStyle>
              <a:defPPr>
                <a:defRPr lang="en-US"/>
              </a:defPPr>
              <a:lvl1pPr algn="ctr">
                <a:defRPr sz="3600">
                  <a:solidFill>
                    <a:schemeClr val="bg2">
                      <a:lumMod val="50000"/>
                      <a:alpha val="99000"/>
                    </a:schemeClr>
                  </a:solidFill>
                </a:defRPr>
              </a:lvl1pPr>
            </a:lstStyle>
            <a:p>
              <a:pPr defTabSz="1243389"/>
              <a:r>
                <a:rPr lang="en-US" sz="4000" dirty="0">
                  <a:solidFill>
                    <a:srgbClr val="FFFFFF">
                      <a:alpha val="99000"/>
                    </a:srgbClr>
                  </a:solidFill>
                </a:rPr>
                <a:t>consume</a:t>
              </a:r>
            </a:p>
          </p:txBody>
        </p:sp>
        <p:sp>
          <p:nvSpPr>
            <p:cNvPr id="24" name="TextBox 23"/>
            <p:cNvSpPr txBox="1"/>
            <p:nvPr/>
          </p:nvSpPr>
          <p:spPr>
            <a:xfrm>
              <a:off x="9035796" y="3364369"/>
              <a:ext cx="1673190" cy="978895"/>
            </a:xfrm>
            <a:prstGeom prst="rect">
              <a:avLst/>
            </a:prstGeom>
            <a:noFill/>
          </p:spPr>
          <p:txBody>
            <a:bodyPr wrap="none" lIns="165768" tIns="82883" rIns="165768" bIns="82883" rtlCol="0">
              <a:spAutoFit/>
            </a:bodyPr>
            <a:lstStyle>
              <a:defPPr>
                <a:defRPr lang="en-US"/>
              </a:defPPr>
              <a:lvl1pPr>
                <a:defRPr sz="5300">
                  <a:solidFill>
                    <a:schemeClr val="accent2">
                      <a:alpha val="99000"/>
                    </a:schemeClr>
                  </a:solidFill>
                  <a:latin typeface="Segoe" pitchFamily="34" charset="0"/>
                </a:defRPr>
              </a:lvl1pPr>
            </a:lstStyle>
            <a:p>
              <a:pPr defTabSz="1243389"/>
              <a:r>
                <a:rPr lang="en-US" sz="5400" dirty="0" err="1">
                  <a:solidFill>
                    <a:srgbClr val="00AEEF">
                      <a:alpha val="99000"/>
                    </a:srgbClr>
                  </a:solidFill>
                  <a:latin typeface="Segoe UI Light" pitchFamily="34" charset="0"/>
                </a:rPr>
                <a:t>SaaS</a:t>
              </a:r>
              <a:endParaRPr lang="en-US" sz="5400" dirty="0">
                <a:solidFill>
                  <a:srgbClr val="00AEEF">
                    <a:alpha val="99000"/>
                  </a:srgbClr>
                </a:solidFill>
                <a:latin typeface="Segoe UI Light" pitchFamily="34" charset="0"/>
              </a:endParaRPr>
            </a:p>
          </p:txBody>
        </p:sp>
      </p:grpSp>
      <p:grpSp>
        <p:nvGrpSpPr>
          <p:cNvPr id="11" name="Group 10"/>
          <p:cNvGrpSpPr/>
          <p:nvPr/>
        </p:nvGrpSpPr>
        <p:grpSpPr>
          <a:xfrm>
            <a:off x="4322507" y="2223148"/>
            <a:ext cx="3632592" cy="4066395"/>
            <a:chOff x="4316414" y="1446213"/>
            <a:chExt cx="3560760" cy="3987024"/>
          </a:xfrm>
        </p:grpSpPr>
        <p:sp>
          <p:nvSpPr>
            <p:cNvPr id="44" name="Rectangle 43"/>
            <p:cNvSpPr/>
            <p:nvPr/>
          </p:nvSpPr>
          <p:spPr bwMode="auto">
            <a:xfrm>
              <a:off x="4316414" y="4752940"/>
              <a:ext cx="3560760" cy="6802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932080" fontAlgn="base">
                <a:spcBef>
                  <a:spcPct val="0"/>
                </a:spcBef>
                <a:spcAft>
                  <a:spcPct val="0"/>
                </a:spcAft>
              </a:pPr>
              <a:endParaRPr lang="en-US" sz="2312" dirty="0">
                <a:gradFill>
                  <a:gsLst>
                    <a:gs pos="0">
                      <a:srgbClr val="FFFFFF"/>
                    </a:gs>
                    <a:gs pos="100000">
                      <a:srgbClr val="FFFFFF"/>
                    </a:gs>
                  </a:gsLst>
                  <a:lin ang="5400000" scaled="0"/>
                </a:gradFill>
              </a:endParaRPr>
            </a:p>
          </p:txBody>
        </p:sp>
        <p:sp>
          <p:nvSpPr>
            <p:cNvPr id="41" name="Rectangle 40"/>
            <p:cNvSpPr/>
            <p:nvPr/>
          </p:nvSpPr>
          <p:spPr bwMode="auto">
            <a:xfrm>
              <a:off x="4316414" y="1446213"/>
              <a:ext cx="3560760" cy="320021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932080" fontAlgn="base">
                <a:spcBef>
                  <a:spcPct val="0"/>
                </a:spcBef>
                <a:spcAft>
                  <a:spcPct val="0"/>
                </a:spcAft>
              </a:pPr>
              <a:endParaRPr lang="en-US" sz="2312" dirty="0">
                <a:gradFill>
                  <a:gsLst>
                    <a:gs pos="0">
                      <a:srgbClr val="FFFFFF"/>
                    </a:gs>
                    <a:gs pos="100000">
                      <a:srgbClr val="FFFFFF"/>
                    </a:gs>
                  </a:gsLst>
                  <a:lin ang="5400000" scaled="0"/>
                </a:gradFill>
              </a:endParaRPr>
            </a:p>
          </p:txBody>
        </p:sp>
        <p:pic>
          <p:nvPicPr>
            <p:cNvPr id="31" name="Picture 30"/>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5418160" y="2019752"/>
              <a:ext cx="1284299" cy="1176630"/>
            </a:xfrm>
            <a:prstGeom prst="rect">
              <a:avLst/>
            </a:prstGeom>
          </p:spPr>
        </p:pic>
        <p:sp>
          <p:nvSpPr>
            <p:cNvPr id="32" name="Rectangle 31"/>
            <p:cNvSpPr/>
            <p:nvPr/>
          </p:nvSpPr>
          <p:spPr>
            <a:xfrm>
              <a:off x="4430163" y="4349690"/>
              <a:ext cx="3333265" cy="367529"/>
            </a:xfrm>
            <a:prstGeom prst="rect">
              <a:avLst/>
            </a:prstGeom>
          </p:spPr>
          <p:txBody>
            <a:bodyPr wrap="square">
              <a:spAutoFit/>
            </a:bodyPr>
            <a:lstStyle/>
            <a:p>
              <a:pPr algn="ctr" defTabSz="1243070">
                <a:lnSpc>
                  <a:spcPct val="90000"/>
                </a:lnSpc>
              </a:pPr>
              <a:r>
                <a:rPr lang="en-US" sz="2040" dirty="0">
                  <a:solidFill>
                    <a:schemeClr val="tx1">
                      <a:alpha val="99000"/>
                    </a:schemeClr>
                  </a:solidFill>
                </a:rPr>
                <a:t>Platform-as-a-Service</a:t>
              </a:r>
            </a:p>
          </p:txBody>
        </p:sp>
        <p:sp>
          <p:nvSpPr>
            <p:cNvPr id="29" name="TextBox 28"/>
            <p:cNvSpPr txBox="1"/>
            <p:nvPr/>
          </p:nvSpPr>
          <p:spPr>
            <a:xfrm>
              <a:off x="4316631" y="4752940"/>
              <a:ext cx="3560543" cy="680297"/>
            </a:xfrm>
            <a:prstGeom prst="rect">
              <a:avLst/>
            </a:prstGeom>
            <a:solidFill>
              <a:schemeClr val="accent1">
                <a:lumMod val="75000"/>
              </a:schemeClr>
            </a:solidFill>
            <a:ln>
              <a:noFill/>
            </a:ln>
            <a:effectLst>
              <a:reflection stA="50000" endPos="32000" dist="63500" dir="5400000" sy="-100000" algn="bl" rotWithShape="0"/>
            </a:effectLst>
          </p:spPr>
          <p:txBody>
            <a:bodyPr wrap="square" lIns="0" tIns="0" rIns="0" bIns="0" rtlCol="0" anchor="ctr" anchorCtr="0">
              <a:noAutofit/>
            </a:bodyPr>
            <a:lstStyle>
              <a:defPPr>
                <a:defRPr lang="en-US"/>
              </a:defPPr>
              <a:lvl1pPr algn="ctr">
                <a:defRPr sz="3600">
                  <a:solidFill>
                    <a:schemeClr val="bg2">
                      <a:lumMod val="50000"/>
                      <a:alpha val="99000"/>
                    </a:schemeClr>
                  </a:solidFill>
                </a:defRPr>
              </a:lvl1pPr>
            </a:lstStyle>
            <a:p>
              <a:pPr defTabSz="1243389"/>
              <a:r>
                <a:rPr lang="en-US" sz="4000" dirty="0">
                  <a:solidFill>
                    <a:srgbClr val="FFFFFF">
                      <a:alpha val="99000"/>
                    </a:srgbClr>
                  </a:solidFill>
                </a:rPr>
                <a:t>build</a:t>
              </a:r>
            </a:p>
          </p:txBody>
        </p:sp>
        <p:sp>
          <p:nvSpPr>
            <p:cNvPr id="30" name="TextBox 29"/>
            <p:cNvSpPr txBox="1"/>
            <p:nvPr/>
          </p:nvSpPr>
          <p:spPr>
            <a:xfrm>
              <a:off x="5267226" y="3350720"/>
              <a:ext cx="1671494" cy="978895"/>
            </a:xfrm>
            <a:prstGeom prst="rect">
              <a:avLst/>
            </a:prstGeom>
            <a:noFill/>
          </p:spPr>
          <p:txBody>
            <a:bodyPr wrap="none" lIns="165768" tIns="82883" rIns="165768" bIns="82883" rtlCol="0">
              <a:spAutoFit/>
            </a:bodyPr>
            <a:lstStyle>
              <a:defPPr>
                <a:defRPr lang="en-US"/>
              </a:defPPr>
              <a:lvl1pPr>
                <a:defRPr sz="5300">
                  <a:solidFill>
                    <a:schemeClr val="accent2">
                      <a:alpha val="99000"/>
                    </a:schemeClr>
                  </a:solidFill>
                  <a:latin typeface="Segoe" pitchFamily="34" charset="0"/>
                </a:defRPr>
              </a:lvl1pPr>
            </a:lstStyle>
            <a:p>
              <a:pPr defTabSz="1243389"/>
              <a:r>
                <a:rPr lang="en-US" sz="5400" dirty="0" err="1">
                  <a:solidFill>
                    <a:srgbClr val="00AEEF">
                      <a:alpha val="99000"/>
                    </a:srgbClr>
                  </a:solidFill>
                  <a:latin typeface="Segoe UI Light" pitchFamily="34" charset="0"/>
                </a:rPr>
                <a:t>PaaS</a:t>
              </a:r>
              <a:endParaRPr lang="en-US" sz="5400" dirty="0">
                <a:solidFill>
                  <a:srgbClr val="00AEEF">
                    <a:alpha val="99000"/>
                  </a:srgbClr>
                </a:solidFill>
                <a:latin typeface="Segoe UI Light" pitchFamily="34" charset="0"/>
              </a:endParaRPr>
            </a:p>
          </p:txBody>
        </p:sp>
      </p:grpSp>
      <p:grpSp>
        <p:nvGrpSpPr>
          <p:cNvPr id="10" name="Group 9"/>
          <p:cNvGrpSpPr/>
          <p:nvPr/>
        </p:nvGrpSpPr>
        <p:grpSpPr>
          <a:xfrm>
            <a:off x="461495" y="2223148"/>
            <a:ext cx="3632592" cy="4066395"/>
            <a:chOff x="517525" y="1446213"/>
            <a:chExt cx="3560760" cy="3987024"/>
          </a:xfrm>
        </p:grpSpPr>
        <p:sp>
          <p:nvSpPr>
            <p:cNvPr id="45" name="Rectangle 44"/>
            <p:cNvSpPr/>
            <p:nvPr/>
          </p:nvSpPr>
          <p:spPr bwMode="auto">
            <a:xfrm>
              <a:off x="517525" y="4752940"/>
              <a:ext cx="3560760" cy="68029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932080" fontAlgn="base">
                <a:spcBef>
                  <a:spcPct val="0"/>
                </a:spcBef>
                <a:spcAft>
                  <a:spcPct val="0"/>
                </a:spcAft>
              </a:pPr>
              <a:endParaRPr lang="en-US" sz="2312" dirty="0">
                <a:gradFill>
                  <a:gsLst>
                    <a:gs pos="0">
                      <a:srgbClr val="FFFFFF"/>
                    </a:gs>
                    <a:gs pos="100000">
                      <a:srgbClr val="FFFFFF"/>
                    </a:gs>
                  </a:gsLst>
                  <a:lin ang="5400000" scaled="0"/>
                </a:gradFill>
              </a:endParaRPr>
            </a:p>
          </p:txBody>
        </p:sp>
        <p:sp>
          <p:nvSpPr>
            <p:cNvPr id="39" name="Rectangle 38"/>
            <p:cNvSpPr/>
            <p:nvPr/>
          </p:nvSpPr>
          <p:spPr bwMode="auto">
            <a:xfrm>
              <a:off x="517525" y="1446213"/>
              <a:ext cx="3560760" cy="320021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298" tIns="62150" rIns="124298" bIns="62150" numCol="1" spcCol="0" rtlCol="0" anchor="ctr" anchorCtr="0" compatLnSpc="1">
              <a:prstTxWarp prst="textNoShape">
                <a:avLst/>
              </a:prstTxWarp>
            </a:bodyPr>
            <a:lstStyle/>
            <a:p>
              <a:pPr algn="ctr" defTabSz="932080" fontAlgn="base">
                <a:spcBef>
                  <a:spcPct val="0"/>
                </a:spcBef>
                <a:spcAft>
                  <a:spcPct val="0"/>
                </a:spcAft>
              </a:pPr>
              <a:endParaRPr lang="en-US" sz="2312" dirty="0">
                <a:gradFill>
                  <a:gsLst>
                    <a:gs pos="0">
                      <a:srgbClr val="FFFFFF"/>
                    </a:gs>
                    <a:gs pos="100000">
                      <a:srgbClr val="FFFFFF"/>
                    </a:gs>
                  </a:gsLst>
                  <a:lin ang="5400000" scaled="0"/>
                </a:gradFill>
              </a:endParaRPr>
            </a:p>
          </p:txBody>
        </p:sp>
        <p:pic>
          <p:nvPicPr>
            <p:cNvPr id="37" name="Picture 36"/>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1368089" y="2184050"/>
              <a:ext cx="1859633" cy="1027297"/>
            </a:xfrm>
            <a:prstGeom prst="rect">
              <a:avLst/>
            </a:prstGeom>
            <a:noFill/>
            <a:ln>
              <a:noFill/>
            </a:ln>
          </p:spPr>
        </p:pic>
        <p:sp>
          <p:nvSpPr>
            <p:cNvPr id="38" name="Rectangle 37"/>
            <p:cNvSpPr/>
            <p:nvPr/>
          </p:nvSpPr>
          <p:spPr>
            <a:xfrm>
              <a:off x="675858" y="4349690"/>
              <a:ext cx="3244095" cy="367529"/>
            </a:xfrm>
            <a:prstGeom prst="rect">
              <a:avLst/>
            </a:prstGeom>
          </p:spPr>
          <p:txBody>
            <a:bodyPr wrap="square">
              <a:spAutoFit/>
            </a:bodyPr>
            <a:lstStyle/>
            <a:p>
              <a:pPr algn="ctr" defTabSz="1243070">
                <a:lnSpc>
                  <a:spcPct val="90000"/>
                </a:lnSpc>
              </a:pPr>
              <a:r>
                <a:rPr lang="en-US" sz="2040" dirty="0">
                  <a:solidFill>
                    <a:schemeClr val="tx1">
                      <a:alpha val="99000"/>
                    </a:schemeClr>
                  </a:solidFill>
                </a:rPr>
                <a:t>Infrastructure-as-a-Service</a:t>
              </a:r>
            </a:p>
          </p:txBody>
        </p:sp>
        <p:sp>
          <p:nvSpPr>
            <p:cNvPr id="35" name="TextBox 34"/>
            <p:cNvSpPr txBox="1"/>
            <p:nvPr/>
          </p:nvSpPr>
          <p:spPr>
            <a:xfrm>
              <a:off x="554226" y="4784395"/>
              <a:ext cx="3487358" cy="553998"/>
            </a:xfrm>
            <a:prstGeom prst="rect">
              <a:avLst/>
            </a:prstGeom>
            <a:noFill/>
            <a:ln>
              <a:noFill/>
            </a:ln>
            <a:effectLst>
              <a:reflection stA="50000" endPos="32000" dist="63500" dir="5400000" sy="-100000" algn="bl" rotWithShape="0"/>
            </a:effectLst>
          </p:spPr>
          <p:txBody>
            <a:bodyPr wrap="square" lIns="0" tIns="0" rIns="0" bIns="0" rtlCol="0" anchor="ctr" anchorCtr="0">
              <a:noAutofit/>
            </a:bodyPr>
            <a:lstStyle/>
            <a:p>
              <a:pPr algn="ctr" defTabSz="1243389"/>
              <a:r>
                <a:rPr lang="en-US" sz="4000" dirty="0">
                  <a:solidFill>
                    <a:srgbClr val="FFFFFF">
                      <a:alpha val="99000"/>
                    </a:srgbClr>
                  </a:solidFill>
                </a:rPr>
                <a:t>host</a:t>
              </a:r>
            </a:p>
          </p:txBody>
        </p:sp>
        <p:sp>
          <p:nvSpPr>
            <p:cNvPr id="36" name="TextBox 35"/>
            <p:cNvSpPr txBox="1"/>
            <p:nvPr/>
          </p:nvSpPr>
          <p:spPr>
            <a:xfrm>
              <a:off x="1566806" y="3337070"/>
              <a:ext cx="1498776" cy="984930"/>
            </a:xfrm>
            <a:prstGeom prst="rect">
              <a:avLst/>
            </a:prstGeom>
            <a:noFill/>
          </p:spPr>
          <p:txBody>
            <a:bodyPr wrap="none" lIns="165768" tIns="82883" rIns="165768" bIns="82883" rtlCol="0">
              <a:spAutoFit/>
            </a:bodyPr>
            <a:lstStyle/>
            <a:p>
              <a:pPr defTabSz="1243389"/>
              <a:r>
                <a:rPr lang="en-US" sz="5400" dirty="0" err="1">
                  <a:solidFill>
                    <a:srgbClr val="00AEEF">
                      <a:alpha val="99000"/>
                    </a:srgbClr>
                  </a:solidFill>
                  <a:latin typeface="Segoe UI Light" pitchFamily="34" charset="0"/>
                </a:rPr>
                <a:t>IaaS</a:t>
              </a:r>
              <a:endParaRPr lang="en-US" sz="5400" dirty="0">
                <a:solidFill>
                  <a:srgbClr val="00AEEF">
                    <a:alpha val="99000"/>
                  </a:srgbClr>
                </a:solidFill>
                <a:latin typeface="Segoe UI Light" pitchFamily="34" charset="0"/>
              </a:endParaRPr>
            </a:p>
          </p:txBody>
        </p:sp>
      </p:grpSp>
    </p:spTree>
    <p:extLst>
      <p:ext uri="{BB962C8B-B14F-4D97-AF65-F5344CB8AC3E}">
        <p14:creationId xmlns:p14="http://schemas.microsoft.com/office/powerpoint/2010/main" val="3790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p:cNvGrpSpPr/>
          <p:nvPr/>
        </p:nvGrpSpPr>
        <p:grpSpPr>
          <a:xfrm>
            <a:off x="407857" y="1697145"/>
            <a:ext cx="6180757" cy="4575737"/>
            <a:chOff x="398252" y="1664013"/>
            <a:chExt cx="6059256" cy="4486424"/>
          </a:xfrm>
        </p:grpSpPr>
        <p:sp>
          <p:nvSpPr>
            <p:cNvPr id="9" name="Rectangle 8"/>
            <p:cNvSpPr/>
            <p:nvPr/>
          </p:nvSpPr>
          <p:spPr bwMode="auto">
            <a:xfrm>
              <a:off x="408762" y="3782202"/>
              <a:ext cx="5297017" cy="2368235"/>
            </a:xfrm>
            <a:prstGeom prst="rect">
              <a:avLst/>
            </a:prstGeom>
            <a:solidFill>
              <a:schemeClr val="tx1">
                <a:lumMod val="95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1893" tIns="60947" rIns="121893" bIns="60947" numCol="1" rtlCol="0" anchor="ctr" anchorCtr="0" compatLnSpc="1">
              <a:prstTxWarp prst="textNoShape">
                <a:avLst/>
              </a:prstTxWarp>
            </a:bodyPr>
            <a:lstStyle/>
            <a:p>
              <a:pPr algn="ctr" defTabSz="1242490" fontAlgn="base">
                <a:spcBef>
                  <a:spcPct val="0"/>
                </a:spcBef>
                <a:spcAft>
                  <a:spcPct val="0"/>
                </a:spcAft>
              </a:pPr>
              <a:endParaRPr lang="en-US" sz="3000" kern="0" dirty="0">
                <a:gradFill>
                  <a:gsLst>
                    <a:gs pos="0">
                      <a:srgbClr val="FFFFFF"/>
                    </a:gs>
                    <a:gs pos="100000">
                      <a:srgbClr val="FFFFFF"/>
                    </a:gs>
                  </a:gsLst>
                  <a:lin ang="5400000" scaled="0"/>
                </a:gradFill>
              </a:endParaRPr>
            </a:p>
          </p:txBody>
        </p:sp>
        <p:sp>
          <p:nvSpPr>
            <p:cNvPr id="37" name="Pentagon 36"/>
            <p:cNvSpPr/>
            <p:nvPr/>
          </p:nvSpPr>
          <p:spPr bwMode="auto">
            <a:xfrm>
              <a:off x="398252" y="2231904"/>
              <a:ext cx="6059256" cy="1568450"/>
            </a:xfrm>
            <a:prstGeom prst="homePlate">
              <a:avLst>
                <a:gd name="adj" fmla="val 46296"/>
              </a:avLst>
            </a:prstGeom>
            <a:solidFill>
              <a:schemeClr val="accent2"/>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1893" tIns="60947" rIns="121893" bIns="60947" numCol="1" rtlCol="0" anchor="ctr" anchorCtr="0" compatLnSpc="1">
              <a:prstTxWarp prst="textNoShape">
                <a:avLst/>
              </a:prstTxWarp>
            </a:bodyPr>
            <a:lstStyle/>
            <a:p>
              <a:pPr algn="ctr" defTabSz="1242490" fontAlgn="base">
                <a:spcBef>
                  <a:spcPct val="0"/>
                </a:spcBef>
                <a:spcAft>
                  <a:spcPct val="0"/>
                </a:spcAft>
              </a:pPr>
              <a:endParaRPr lang="en-US" sz="3000" kern="0" dirty="0">
                <a:gradFill>
                  <a:gsLst>
                    <a:gs pos="0">
                      <a:srgbClr val="FFFFFF"/>
                    </a:gs>
                    <a:gs pos="100000">
                      <a:srgbClr val="FFFFFF"/>
                    </a:gs>
                  </a:gsLst>
                  <a:lin ang="5400000" scaled="0"/>
                </a:gradFill>
              </a:endParaRPr>
            </a:p>
          </p:txBody>
        </p:sp>
        <p:sp>
          <p:nvSpPr>
            <p:cNvPr id="18" name="Text Placeholder 12"/>
            <p:cNvSpPr txBox="1">
              <a:spLocks/>
            </p:cNvSpPr>
            <p:nvPr/>
          </p:nvSpPr>
          <p:spPr>
            <a:xfrm>
              <a:off x="404812" y="1664013"/>
              <a:ext cx="5228545" cy="470898"/>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500" dirty="0">
                  <a:solidFill>
                    <a:schemeClr val="tx1">
                      <a:lumMod val="75000"/>
                      <a:lumOff val="25000"/>
                    </a:schemeClr>
                  </a:solidFill>
                </a:rPr>
                <a:t>Devices </a:t>
              </a:r>
              <a:r>
                <a:rPr lang="en-US" sz="2900" dirty="0">
                  <a:solidFill>
                    <a:schemeClr val="tx1">
                      <a:lumMod val="75000"/>
                      <a:lumOff val="25000"/>
                    </a:schemeClr>
                  </a:solidFill>
                </a:rPr>
                <a:t>with</a:t>
              </a:r>
              <a:r>
                <a:rPr lang="en-US" sz="3500" dirty="0">
                  <a:solidFill>
                    <a:schemeClr val="tx1">
                      <a:lumMod val="75000"/>
                      <a:lumOff val="25000"/>
                    </a:schemeClr>
                  </a:solidFill>
                </a:rPr>
                <a:t> End-User Services</a:t>
              </a:r>
            </a:p>
          </p:txBody>
        </p:sp>
        <p:sp>
          <p:nvSpPr>
            <p:cNvPr id="4" name="Rectangle 3"/>
            <p:cNvSpPr/>
            <p:nvPr/>
          </p:nvSpPr>
          <p:spPr>
            <a:xfrm>
              <a:off x="1143806" y="4031322"/>
              <a:ext cx="3309257" cy="1866473"/>
            </a:xfrm>
            <a:prstGeom prst="rect">
              <a:avLst/>
            </a:prstGeom>
          </p:spPr>
          <p:txBody>
            <a:bodyPr wrap="square">
              <a:spAutoFit/>
            </a:bodyPr>
            <a:lstStyle/>
            <a:p>
              <a:pPr marL="804881" lvl="1" defTabSz="1187877" fontAlgn="base">
                <a:lnSpc>
                  <a:spcPct val="140000"/>
                </a:lnSpc>
                <a:spcBef>
                  <a:spcPct val="0"/>
                </a:spcBef>
                <a:spcAft>
                  <a:spcPct val="0"/>
                </a:spcAft>
                <a:defRPr/>
              </a:pPr>
              <a:r>
                <a:rPr lang="en-US" sz="2800" kern="0" dirty="0">
                  <a:ln w="3175">
                    <a:noFill/>
                  </a:ln>
                  <a:solidFill>
                    <a:schemeClr val="bg1">
                      <a:lumMod val="50000"/>
                    </a:schemeClr>
                  </a:solidFill>
                  <a:latin typeface="Segoe UI Light"/>
                  <a:cs typeface="Segoe UI" pitchFamily="34" charset="0"/>
                </a:rPr>
                <a:t>Productivity</a:t>
              </a:r>
              <a:br>
                <a:rPr lang="en-US" sz="2800" kern="0" dirty="0">
                  <a:ln w="3175">
                    <a:noFill/>
                  </a:ln>
                  <a:solidFill>
                    <a:schemeClr val="bg1">
                      <a:lumMod val="50000"/>
                    </a:schemeClr>
                  </a:solidFill>
                  <a:latin typeface="Segoe UI Light"/>
                  <a:cs typeface="Segoe UI" pitchFamily="34" charset="0"/>
                </a:rPr>
              </a:br>
              <a:r>
                <a:rPr lang="en-US" sz="2800" kern="0" dirty="0">
                  <a:ln w="3175">
                    <a:noFill/>
                  </a:ln>
                  <a:solidFill>
                    <a:schemeClr val="bg1">
                      <a:lumMod val="50000"/>
                    </a:schemeClr>
                  </a:solidFill>
                  <a:latin typeface="Segoe UI Light"/>
                  <a:cs typeface="Segoe UI" pitchFamily="34" charset="0"/>
                </a:rPr>
                <a:t>Communication</a:t>
              </a:r>
              <a:br>
                <a:rPr lang="en-US" sz="2800" kern="0" dirty="0">
                  <a:ln w="3175">
                    <a:noFill/>
                  </a:ln>
                  <a:solidFill>
                    <a:schemeClr val="bg1">
                      <a:lumMod val="50000"/>
                    </a:schemeClr>
                  </a:solidFill>
                  <a:latin typeface="Segoe UI Light"/>
                  <a:cs typeface="Segoe UI" pitchFamily="34" charset="0"/>
                </a:rPr>
              </a:br>
              <a:r>
                <a:rPr lang="en-US" sz="2800" kern="0" dirty="0">
                  <a:ln w="3175">
                    <a:noFill/>
                  </a:ln>
                  <a:solidFill>
                    <a:schemeClr val="bg1">
                      <a:lumMod val="50000"/>
                    </a:schemeClr>
                  </a:solidFill>
                  <a:latin typeface="Segoe UI Light"/>
                  <a:cs typeface="Segoe UI" pitchFamily="34" charset="0"/>
                </a:rPr>
                <a:t>Entertainment</a:t>
              </a:r>
            </a:p>
          </p:txBody>
        </p:sp>
        <p:grpSp>
          <p:nvGrpSpPr>
            <p:cNvPr id="3" name="Group 2"/>
            <p:cNvGrpSpPr/>
            <p:nvPr/>
          </p:nvGrpSpPr>
          <p:grpSpPr>
            <a:xfrm>
              <a:off x="1098341" y="2609694"/>
              <a:ext cx="3807480" cy="1012901"/>
              <a:chOff x="822575" y="3119837"/>
              <a:chExt cx="3807480" cy="1012901"/>
            </a:xfrm>
          </p:grpSpPr>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376462" y="3611227"/>
                <a:ext cx="253593" cy="487218"/>
              </a:xfrm>
              <a:prstGeom prst="rect">
                <a:avLst/>
              </a:prstGeom>
            </p:spPr>
          </p:pic>
          <p:grpSp>
            <p:nvGrpSpPr>
              <p:cNvPr id="22" name="Group 58"/>
              <p:cNvGrpSpPr>
                <a:grpSpLocks noChangeAspect="1"/>
              </p:cNvGrpSpPr>
              <p:nvPr/>
            </p:nvGrpSpPr>
            <p:grpSpPr>
              <a:xfrm>
                <a:off x="3338470" y="3493511"/>
                <a:ext cx="790626" cy="609600"/>
                <a:chOff x="1919150" y="3044496"/>
                <a:chExt cx="666391" cy="475141"/>
              </a:xfrm>
              <a:solidFill>
                <a:srgbClr val="FFFFFF"/>
              </a:solidFill>
            </p:grpSpPr>
            <p:sp>
              <p:nvSpPr>
                <p:cNvPr id="24"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a:defRPr/>
                  </a:pPr>
                  <a:endParaRPr lang="en-US" kern="0">
                    <a:solidFill>
                      <a:srgbClr val="F2F2F2"/>
                    </a:solidFill>
                  </a:endParaRPr>
                </a:p>
              </p:txBody>
            </p:sp>
            <p:sp>
              <p:nvSpPr>
                <p:cNvPr id="25"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a:defRPr/>
                  </a:pPr>
                  <a:endParaRPr lang="en-US" kern="0">
                    <a:solidFill>
                      <a:srgbClr val="F2F2F2"/>
                    </a:solidFill>
                  </a:endParaRPr>
                </a:p>
              </p:txBody>
            </p:sp>
            <p:sp>
              <p:nvSpPr>
                <p:cNvPr id="26" name="Rectangle 25"/>
                <p:cNvSpPr/>
                <p:nvPr/>
              </p:nvSpPr>
              <p:spPr>
                <a:xfrm>
                  <a:off x="1919446" y="3492205"/>
                  <a:ext cx="665798" cy="27432"/>
                </a:xfrm>
                <a:prstGeom prst="rect">
                  <a:avLst/>
                </a:prstGeom>
                <a:grpFill/>
                <a:ln w="25400" cap="flat" cmpd="sng" algn="ctr">
                  <a:noFill/>
                  <a:prstDash val="solid"/>
                </a:ln>
                <a:effectLst/>
              </p:spPr>
              <p:txBody>
                <a:bodyPr rtlCol="0" anchor="ctr"/>
                <a:lstStyle/>
                <a:p>
                  <a:pPr algn="ctr">
                    <a:defRPr/>
                  </a:pPr>
                  <a:endParaRPr lang="en-US" kern="0">
                    <a:solidFill>
                      <a:srgbClr val="F2F2F2"/>
                    </a:solidFill>
                  </a:endParaRPr>
                </a:p>
              </p:txBody>
            </p:sp>
          </p:grpSp>
          <p:grpSp>
            <p:nvGrpSpPr>
              <p:cNvPr id="43" name="Group 42"/>
              <p:cNvGrpSpPr/>
              <p:nvPr/>
            </p:nvGrpSpPr>
            <p:grpSpPr bwMode="black">
              <a:xfrm>
                <a:off x="822575" y="3429000"/>
                <a:ext cx="733998" cy="684322"/>
                <a:chOff x="2993403" y="3953114"/>
                <a:chExt cx="930764" cy="918513"/>
              </a:xfrm>
            </p:grpSpPr>
            <p:pic>
              <p:nvPicPr>
                <p:cNvPr id="44" name="Picture 4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93403" y="4341602"/>
                  <a:ext cx="394555" cy="530025"/>
                </a:xfrm>
                <a:prstGeom prst="rect">
                  <a:avLst/>
                </a:prstGeom>
              </p:spPr>
            </p:pic>
            <p:sp>
              <p:nvSpPr>
                <p:cNvPr id="45" name="Freeform 61"/>
                <p:cNvSpPr>
                  <a:spLocks/>
                </p:cNvSpPr>
                <p:nvPr/>
              </p:nvSpPr>
              <p:spPr bwMode="black">
                <a:xfrm rot="10800000">
                  <a:off x="3356968" y="3953114"/>
                  <a:ext cx="567199"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grpSp>
            <p:nvGrpSpPr>
              <p:cNvPr id="7" name="Group 6"/>
              <p:cNvGrpSpPr/>
              <p:nvPr/>
            </p:nvGrpSpPr>
            <p:grpSpPr>
              <a:xfrm>
                <a:off x="1856223" y="3119837"/>
                <a:ext cx="1275534" cy="1012901"/>
                <a:chOff x="1814502" y="4441406"/>
                <a:chExt cx="1403086" cy="1114191"/>
              </a:xfrm>
            </p:grpSpPr>
            <p:sp>
              <p:nvSpPr>
                <p:cNvPr id="31" name="Freeform 7"/>
                <p:cNvSpPr>
                  <a:spLocks noChangeAspect="1" noEditPoints="1"/>
                </p:cNvSpPr>
                <p:nvPr/>
              </p:nvSpPr>
              <p:spPr bwMode="auto">
                <a:xfrm>
                  <a:off x="1814502" y="4441406"/>
                  <a:ext cx="1403086" cy="111419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6041" tIns="58021" rIns="116041" bIns="58021" numCol="1" rtlCol="0" anchor="ctr" anchorCtr="0" compatLnSpc="1">
                  <a:prstTxWarp prst="textNoShape">
                    <a:avLst/>
                  </a:prstTxWarp>
                </a:bodyPr>
                <a:lstStyle/>
                <a:p>
                  <a:pPr defTabSz="1064898">
                    <a:defRPr/>
                  </a:pPr>
                  <a:endParaRPr lang="en-US" sz="2900" kern="0" spc="-174">
                    <a:solidFill>
                      <a:srgbClr val="F2F2F2"/>
                    </a:solidFill>
                    <a:latin typeface="Segoe Light" pitchFamily="34" charset="0"/>
                  </a:endParaRPr>
                </a:p>
              </p:txBody>
            </p:sp>
            <p:pic>
              <p:nvPicPr>
                <p:cNvPr id="32" name="Picture 31" descr="C:\Users\sakuu\Documents\Metro Template\PNG\Media\White\MB_0000_WMP.png"/>
                <p:cNvPicPr>
                  <a:picLocks noChangeArrowheads="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324578" y="4796724"/>
                  <a:ext cx="370424" cy="370424"/>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 name="Group 11"/>
          <p:cNvGrpSpPr/>
          <p:nvPr/>
        </p:nvGrpSpPr>
        <p:grpSpPr>
          <a:xfrm>
            <a:off x="5652275" y="1687206"/>
            <a:ext cx="6562352" cy="4585676"/>
            <a:chOff x="5539575" y="1654268"/>
            <a:chExt cx="6433350" cy="4496169"/>
          </a:xfrm>
        </p:grpSpPr>
        <p:sp>
          <p:nvSpPr>
            <p:cNvPr id="41" name="Rectangle 40"/>
            <p:cNvSpPr/>
            <p:nvPr/>
          </p:nvSpPr>
          <p:spPr bwMode="auto">
            <a:xfrm>
              <a:off x="6261460" y="3782202"/>
              <a:ext cx="5336705" cy="2368235"/>
            </a:xfrm>
            <a:prstGeom prst="rect">
              <a:avLst/>
            </a:prstGeom>
            <a:solidFill>
              <a:schemeClr val="tx1">
                <a:lumMod val="95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1893" tIns="60947" rIns="121893" bIns="60947" numCol="1" rtlCol="0" anchor="ctr" anchorCtr="0" compatLnSpc="1">
              <a:prstTxWarp prst="textNoShape">
                <a:avLst/>
              </a:prstTxWarp>
            </a:bodyPr>
            <a:lstStyle/>
            <a:p>
              <a:pPr algn="ctr" defTabSz="1242490" fontAlgn="base">
                <a:spcBef>
                  <a:spcPct val="0"/>
                </a:spcBef>
                <a:spcAft>
                  <a:spcPct val="0"/>
                </a:spcAft>
              </a:pPr>
              <a:endParaRPr lang="en-US" sz="3000" kern="0" dirty="0">
                <a:gradFill>
                  <a:gsLst>
                    <a:gs pos="0">
                      <a:srgbClr val="FFFFFF"/>
                    </a:gs>
                    <a:gs pos="100000">
                      <a:srgbClr val="FFFFFF"/>
                    </a:gs>
                  </a:gsLst>
                  <a:lin ang="5400000" scaled="0"/>
                </a:gradFill>
              </a:endParaRPr>
            </a:p>
          </p:txBody>
        </p:sp>
        <p:sp>
          <p:nvSpPr>
            <p:cNvPr id="38" name="Pentagon 37"/>
            <p:cNvSpPr/>
            <p:nvPr/>
          </p:nvSpPr>
          <p:spPr bwMode="auto">
            <a:xfrm flipH="1">
              <a:off x="5539575" y="2231902"/>
              <a:ext cx="6069100" cy="1568451"/>
            </a:xfrm>
            <a:prstGeom prst="homePlate">
              <a:avLst>
                <a:gd name="adj" fmla="val 44443"/>
              </a:avLst>
            </a:prstGeom>
            <a:solidFill>
              <a:schemeClr val="accent4">
                <a:lumMod val="90000"/>
                <a:lumOff val="10000"/>
                <a:alpha val="75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1893" tIns="60947" rIns="121893" bIns="60947" numCol="1" rtlCol="0" anchor="ctr" anchorCtr="0" compatLnSpc="1">
              <a:prstTxWarp prst="textNoShape">
                <a:avLst/>
              </a:prstTxWarp>
            </a:bodyPr>
            <a:lstStyle/>
            <a:p>
              <a:pPr algn="ctr" defTabSz="1242490" fontAlgn="base">
                <a:spcBef>
                  <a:spcPct val="0"/>
                </a:spcBef>
                <a:spcAft>
                  <a:spcPct val="0"/>
                </a:spcAft>
              </a:pPr>
              <a:endParaRPr lang="en-US" sz="3000" kern="0" dirty="0">
                <a:gradFill>
                  <a:gsLst>
                    <a:gs pos="0">
                      <a:srgbClr val="FFFFFF"/>
                    </a:gs>
                    <a:gs pos="100000">
                      <a:srgbClr val="FFFFFF"/>
                    </a:gs>
                  </a:gsLst>
                  <a:lin ang="5400000" scaled="0"/>
                </a:gradFill>
              </a:endParaRPr>
            </a:p>
          </p:txBody>
        </p:sp>
        <p:sp>
          <p:nvSpPr>
            <p:cNvPr id="5" name="Text Placeholder 12"/>
            <p:cNvSpPr txBox="1">
              <a:spLocks/>
            </p:cNvSpPr>
            <p:nvPr/>
          </p:nvSpPr>
          <p:spPr>
            <a:xfrm>
              <a:off x="6762307" y="1654268"/>
              <a:ext cx="5210618" cy="470898"/>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500" dirty="0">
                  <a:solidFill>
                    <a:schemeClr val="tx1">
                      <a:lumMod val="75000"/>
                      <a:lumOff val="25000"/>
                    </a:schemeClr>
                  </a:solidFill>
                </a:rPr>
                <a:t>Services for the Enterprise</a:t>
              </a:r>
            </a:p>
          </p:txBody>
        </p:sp>
        <p:grpSp>
          <p:nvGrpSpPr>
            <p:cNvPr id="6" name="Group 5"/>
            <p:cNvGrpSpPr/>
            <p:nvPr/>
          </p:nvGrpSpPr>
          <p:grpSpPr>
            <a:xfrm>
              <a:off x="7302245" y="2443493"/>
              <a:ext cx="3646529" cy="1345302"/>
              <a:chOff x="7331273" y="2878913"/>
              <a:chExt cx="3646529" cy="1345302"/>
            </a:xfrm>
          </p:grpSpPr>
          <p:pic>
            <p:nvPicPr>
              <p:cNvPr id="34" name="Picture 33" descr="C:\Users\chrisw\Desktop\Cloud Services 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black">
              <a:xfrm>
                <a:off x="7331273" y="3193451"/>
                <a:ext cx="1038562" cy="71610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MAGNUM\Projects\Microsoft\Cloud Power FY12\Design\ICONS_PNG\Secure.png"/>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a:off x="8439132" y="3056323"/>
                <a:ext cx="948551" cy="948551"/>
              </a:xfrm>
              <a:prstGeom prst="rect">
                <a:avLst/>
              </a:prstGeom>
              <a:noFill/>
            </p:spPr>
          </p:pic>
          <p:pic>
            <p:nvPicPr>
              <p:cNvPr id="36" name="Picture 5"/>
              <p:cNvPicPr>
                <a:picLocks noChangeAspect="1" noChangeArrowheads="1"/>
              </p:cNvPicPr>
              <p:nvPr/>
            </p:nvPicPr>
            <p:blipFill>
              <a:blip r:embed="rId11">
                <a:biLevel thresh="25000"/>
                <a:extLst>
                  <a:ext uri="{28A0092B-C50C-407E-A947-70E740481C1C}">
                    <a14:useLocalDpi xmlns:a14="http://schemas.microsoft.com/office/drawing/2010/main" val="0"/>
                  </a:ext>
                </a:extLst>
              </a:blip>
              <a:stretch>
                <a:fillRect/>
              </a:stretch>
            </p:blipFill>
            <p:spPr bwMode="auto">
              <a:xfrm>
                <a:off x="9193115" y="2878913"/>
                <a:ext cx="1784687" cy="1345302"/>
              </a:xfrm>
              <a:prstGeom prst="rect">
                <a:avLst/>
              </a:prstGeom>
              <a:noFill/>
            </p:spPr>
          </p:pic>
        </p:grpSp>
        <p:sp>
          <p:nvSpPr>
            <p:cNvPr id="33" name="Rectangle 32"/>
            <p:cNvSpPr/>
            <p:nvPr/>
          </p:nvSpPr>
          <p:spPr>
            <a:xfrm>
              <a:off x="6525566" y="3953402"/>
              <a:ext cx="4799778" cy="2118419"/>
            </a:xfrm>
            <a:prstGeom prst="rect">
              <a:avLst/>
            </a:prstGeom>
          </p:spPr>
          <p:txBody>
            <a:bodyPr wrap="square">
              <a:spAutoFit/>
            </a:bodyPr>
            <a:lstStyle/>
            <a:p>
              <a:pPr marL="804881" lvl="1" defTabSz="1187877" fontAlgn="base">
                <a:lnSpc>
                  <a:spcPct val="120000"/>
                </a:lnSpc>
                <a:spcBef>
                  <a:spcPct val="0"/>
                </a:spcBef>
                <a:spcAft>
                  <a:spcPct val="0"/>
                </a:spcAft>
                <a:defRPr/>
              </a:pPr>
              <a:r>
                <a:rPr lang="fr-FR" sz="2800" kern="0" dirty="0">
                  <a:ln w="3175">
                    <a:noFill/>
                  </a:ln>
                  <a:solidFill>
                    <a:schemeClr val="bg1">
                      <a:lumMod val="50000"/>
                    </a:schemeClr>
                  </a:solidFill>
                  <a:latin typeface="Segoe UI Light"/>
                  <a:cs typeface="Segoe UI" pitchFamily="34" charset="0"/>
                </a:rPr>
                <a:t>Information Security</a:t>
              </a:r>
            </a:p>
            <a:p>
              <a:pPr marL="804881" lvl="1" defTabSz="1187877" fontAlgn="base">
                <a:lnSpc>
                  <a:spcPct val="120000"/>
                </a:lnSpc>
                <a:spcBef>
                  <a:spcPct val="0"/>
                </a:spcBef>
                <a:spcAft>
                  <a:spcPct val="0"/>
                </a:spcAft>
                <a:defRPr/>
              </a:pPr>
              <a:r>
                <a:rPr lang="fr-FR" sz="2800" kern="0" dirty="0">
                  <a:ln w="3175">
                    <a:noFill/>
                  </a:ln>
                  <a:solidFill>
                    <a:schemeClr val="bg1">
                      <a:lumMod val="50000"/>
                    </a:schemeClr>
                  </a:solidFill>
                  <a:latin typeface="Segoe UI Light"/>
                  <a:cs typeface="Segoe UI" pitchFamily="34" charset="0"/>
                </a:rPr>
                <a:t>Device Management</a:t>
              </a:r>
            </a:p>
            <a:p>
              <a:pPr marL="804881" lvl="1" defTabSz="1187877" fontAlgn="base">
                <a:lnSpc>
                  <a:spcPct val="120000"/>
                </a:lnSpc>
                <a:spcBef>
                  <a:spcPct val="0"/>
                </a:spcBef>
                <a:spcAft>
                  <a:spcPct val="0"/>
                </a:spcAft>
                <a:defRPr/>
              </a:pPr>
              <a:r>
                <a:rPr lang="fr-FR" sz="2800" kern="0" dirty="0">
                  <a:ln w="3175">
                    <a:noFill/>
                  </a:ln>
                  <a:solidFill>
                    <a:schemeClr val="bg1">
                      <a:lumMod val="50000"/>
                    </a:schemeClr>
                  </a:solidFill>
                  <a:latin typeface="Segoe UI Light"/>
                  <a:cs typeface="Segoe UI" pitchFamily="34" charset="0"/>
                </a:rPr>
                <a:t>Enterprise Solutions</a:t>
              </a:r>
            </a:p>
            <a:p>
              <a:pPr marL="804881" lvl="1" defTabSz="1187877" fontAlgn="base">
                <a:lnSpc>
                  <a:spcPct val="120000"/>
                </a:lnSpc>
                <a:spcBef>
                  <a:spcPct val="0"/>
                </a:spcBef>
                <a:spcAft>
                  <a:spcPct val="0"/>
                </a:spcAft>
                <a:defRPr/>
              </a:pPr>
              <a:r>
                <a:rPr lang="fr-FR" sz="2800" kern="0" dirty="0">
                  <a:ln w="3175">
                    <a:noFill/>
                  </a:ln>
                  <a:solidFill>
                    <a:schemeClr val="bg1">
                      <a:lumMod val="50000"/>
                    </a:schemeClr>
                  </a:solidFill>
                  <a:latin typeface="Segoe UI Light"/>
                  <a:cs typeface="Segoe UI" pitchFamily="34" charset="0"/>
                </a:rPr>
                <a:t>Flexible </a:t>
              </a:r>
              <a:r>
                <a:rPr lang="fr-FR" sz="2800" kern="0" dirty="0" smtClean="0">
                  <a:ln w="3175">
                    <a:noFill/>
                  </a:ln>
                  <a:solidFill>
                    <a:schemeClr val="bg1">
                      <a:lumMod val="50000"/>
                    </a:schemeClr>
                  </a:solidFill>
                  <a:latin typeface="Segoe UI Light"/>
                  <a:cs typeface="Segoe UI" pitchFamily="34" charset="0"/>
                </a:rPr>
                <a:t>Cloud Platform </a:t>
              </a:r>
              <a:endParaRPr lang="fr-FR" sz="2800" kern="0" dirty="0">
                <a:ln w="3175">
                  <a:noFill/>
                </a:ln>
                <a:solidFill>
                  <a:schemeClr val="bg1">
                    <a:lumMod val="50000"/>
                  </a:schemeClr>
                </a:solidFill>
                <a:latin typeface="Segoe UI Light"/>
                <a:cs typeface="Segoe UI" pitchFamily="34" charset="0"/>
              </a:endParaRPr>
            </a:p>
          </p:txBody>
        </p:sp>
      </p:grpSp>
      <p:sp>
        <p:nvSpPr>
          <p:cNvPr id="2" name="Title 1"/>
          <p:cNvSpPr>
            <a:spLocks noGrp="1"/>
          </p:cNvSpPr>
          <p:nvPr>
            <p:ph type="title"/>
          </p:nvPr>
        </p:nvSpPr>
        <p:spPr>
          <a:xfrm>
            <a:off x="181486" y="72066"/>
            <a:ext cx="11372574" cy="762786"/>
          </a:xfrm>
        </p:spPr>
        <p:txBody>
          <a:bodyPr/>
          <a:lstStyle/>
          <a:p>
            <a:r>
              <a:rPr lang="en-US" sz="4000" dirty="0"/>
              <a:t>Mobile devices diversity and management </a:t>
            </a:r>
            <a:r>
              <a:rPr lang="en-US" sz="4000" dirty="0" smtClean="0"/>
              <a:t/>
            </a:r>
            <a:br>
              <a:rPr lang="en-US" sz="4000" dirty="0" smtClean="0"/>
            </a:br>
            <a:r>
              <a:rPr lang="en-US" sz="4000" dirty="0" smtClean="0">
                <a:solidFill>
                  <a:schemeClr val="tx1">
                    <a:lumMod val="75000"/>
                    <a:lumOff val="25000"/>
                  </a:schemeClr>
                </a:solidFill>
              </a:rPr>
              <a:t>Microsoft</a:t>
            </a:r>
            <a:r>
              <a:rPr lang="en-US" sz="4000" dirty="0" smtClean="0">
                <a:solidFill>
                  <a:schemeClr val="accent5"/>
                </a:solidFill>
              </a:rPr>
              <a:t> </a:t>
            </a:r>
            <a:r>
              <a:rPr lang="en-US" sz="4000" dirty="0" smtClean="0"/>
              <a:t> </a:t>
            </a:r>
            <a:r>
              <a:rPr lang="en-US" sz="4000" dirty="0">
                <a:solidFill>
                  <a:schemeClr val="tx1">
                    <a:lumMod val="75000"/>
                    <a:lumOff val="25000"/>
                  </a:schemeClr>
                </a:solidFill>
              </a:rPr>
              <a:t>Devices </a:t>
            </a:r>
            <a:r>
              <a:rPr lang="en-US" sz="4000" dirty="0" smtClean="0">
                <a:solidFill>
                  <a:schemeClr val="tx1">
                    <a:lumMod val="75000"/>
                    <a:lumOff val="25000"/>
                  </a:schemeClr>
                </a:solidFill>
              </a:rPr>
              <a:t>&amp; Services</a:t>
            </a:r>
            <a:endParaRPr lang="en-US" sz="4000" dirty="0">
              <a:solidFill>
                <a:schemeClr val="tx1">
                  <a:lumMod val="75000"/>
                  <a:lumOff val="25000"/>
                </a:schemeClr>
              </a:solidFill>
            </a:endParaRPr>
          </a:p>
        </p:txBody>
      </p:sp>
    </p:spTree>
    <p:extLst>
      <p:ext uri="{BB962C8B-B14F-4D97-AF65-F5344CB8AC3E}">
        <p14:creationId xmlns:p14="http://schemas.microsoft.com/office/powerpoint/2010/main" val="197111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p:cNvGrpSpPr/>
          <p:nvPr/>
        </p:nvGrpSpPr>
        <p:grpSpPr>
          <a:xfrm>
            <a:off x="2926732" y="1223883"/>
            <a:ext cx="7806069" cy="5780397"/>
            <a:chOff x="1792521" y="1199993"/>
            <a:chExt cx="10202281" cy="5667570"/>
          </a:xfrm>
        </p:grpSpPr>
        <p:sp>
          <p:nvSpPr>
            <p:cNvPr id="2" name="Rectangle 1"/>
            <p:cNvSpPr/>
            <p:nvPr/>
          </p:nvSpPr>
          <p:spPr>
            <a:xfrm>
              <a:off x="1792521" y="1199993"/>
              <a:ext cx="10202281" cy="5392297"/>
            </a:xfrm>
            <a:prstGeom prst="rect">
              <a:avLst/>
            </a:prstGeom>
            <a:gradFill>
              <a:gsLst>
                <a:gs pos="72500">
                  <a:schemeClr val="accent4">
                    <a:lumMod val="60000"/>
                    <a:lumOff val="40000"/>
                  </a:schemeClr>
                </a:gs>
                <a:gs pos="1000">
                  <a:schemeClr val="accent4">
                    <a:lumMod val="60000"/>
                    <a:lumOff val="40000"/>
                  </a:schemeClr>
                </a:gs>
                <a:gs pos="45000">
                  <a:schemeClr val="accent4"/>
                </a:gs>
                <a:gs pos="100000">
                  <a:schemeClr val="accent1">
                    <a:tint val="80000"/>
                    <a:satMod val="155000"/>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43245"/>
              <a:endParaRPr lang="en-US" sz="2448" dirty="0">
                <a:solidFill>
                  <a:srgbClr val="FFFFFF"/>
                </a:solidFill>
              </a:endParaRPr>
            </a:p>
          </p:txBody>
        </p:sp>
        <p:sp>
          <p:nvSpPr>
            <p:cNvPr id="54" name="Rectangle 53"/>
            <p:cNvSpPr/>
            <p:nvPr/>
          </p:nvSpPr>
          <p:spPr>
            <a:xfrm>
              <a:off x="1902103" y="6210204"/>
              <a:ext cx="9875915" cy="657359"/>
            </a:xfrm>
            <a:prstGeom prst="rect">
              <a:avLst/>
            </a:prstGeom>
            <a:effectLst>
              <a:glow rad="127000">
                <a:schemeClr val="tx2"/>
              </a:glow>
            </a:effectLst>
          </p:spPr>
          <p:txBody>
            <a:bodyPr wrap="square">
              <a:spAutoFit/>
            </a:bodyPr>
            <a:lstStyle/>
            <a:p>
              <a:pPr algn="ctr" defTabSz="1243245"/>
              <a:r>
                <a:rPr lang="en-US" sz="1836" spc="-51" dirty="0">
                  <a:solidFill>
                    <a:srgbClr val="FFFFFF"/>
                  </a:solidFill>
                  <a:effectLst>
                    <a:glow rad="228600">
                      <a:srgbClr val="262626">
                        <a:alpha val="60000"/>
                      </a:srgbClr>
                    </a:glow>
                  </a:effectLst>
                </a:rPr>
                <a:t>Common Technologies:     Identity  -  Virtualization  -  Management  -  Development Tools</a:t>
              </a:r>
            </a:p>
          </p:txBody>
        </p:sp>
      </p:grpSp>
      <p:sp>
        <p:nvSpPr>
          <p:cNvPr id="17" name="Rectangle 3"/>
          <p:cNvSpPr/>
          <p:nvPr/>
        </p:nvSpPr>
        <p:spPr bwMode="auto">
          <a:xfrm>
            <a:off x="8294549" y="1196770"/>
            <a:ext cx="2438255" cy="5063683"/>
          </a:xfrm>
          <a:prstGeom prst="round2SameRect">
            <a:avLst>
              <a:gd name="adj1" fmla="val 6546"/>
              <a:gd name="adj2" fmla="val 0"/>
            </a:avLst>
          </a:prstGeom>
          <a:gradFill flip="none" rotWithShape="1">
            <a:gsLst>
              <a:gs pos="20000">
                <a:srgbClr val="000000">
                  <a:lumMod val="75000"/>
                  <a:lumOff val="25000"/>
                </a:srgbClr>
              </a:gs>
              <a:gs pos="51000">
                <a:srgbClr val="000000">
                  <a:lumMod val="85000"/>
                  <a:lumOff val="15000"/>
                </a:srgbClr>
              </a:gs>
              <a:gs pos="93000">
                <a:srgbClr val="000000">
                  <a:lumMod val="95000"/>
                  <a:lumOff val="5000"/>
                </a:srgbClr>
              </a:gs>
            </a:gsLst>
            <a:path path="circle">
              <a:fillToRect l="100000" t="100000"/>
            </a:path>
            <a:tileRect r="-100000" b="-100000"/>
          </a:gradFill>
          <a:ln>
            <a:noFill/>
            <a:headEnd type="none" w="med" len="med"/>
            <a:tailEnd type="none" w="med" len="med"/>
          </a:ln>
          <a:effectLst>
            <a:outerShdw blurRad="50800" dist="38100" dir="13500000" algn="br" rotWithShape="0">
              <a:prstClr val="black">
                <a:alpha val="40000"/>
              </a:prstClr>
            </a:outerShdw>
          </a:effectLst>
          <a:scene3d>
            <a:camera prst="orthographicFront">
              <a:rot lat="0" lon="0" rev="0"/>
            </a:camera>
            <a:lightRig rig="contrasting" dir="t"/>
          </a:scene3d>
          <a:sp3d prstMaterial="plastic">
            <a:contourClr>
              <a:srgbClr val="FFFFFF"/>
            </a:contourClr>
          </a:sp3d>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040" kern="0" dirty="0">
              <a:solidFill>
                <a:srgbClr val="FFFFFF"/>
              </a:solidFill>
              <a:effectLst>
                <a:outerShdw blurRad="38100" dist="38100" dir="2700000" algn="tl">
                  <a:srgbClr val="000000">
                    <a:alpha val="43137"/>
                  </a:srgbClr>
                </a:outerShdw>
              </a:effectLst>
              <a:latin typeface="Segoe"/>
            </a:endParaRPr>
          </a:p>
        </p:txBody>
      </p:sp>
      <p:sp>
        <p:nvSpPr>
          <p:cNvPr id="15" name="Rectangle 2"/>
          <p:cNvSpPr/>
          <p:nvPr/>
        </p:nvSpPr>
        <p:spPr bwMode="auto">
          <a:xfrm>
            <a:off x="5610641" y="1196770"/>
            <a:ext cx="2438255" cy="5063683"/>
          </a:xfrm>
          <a:prstGeom prst="round2SameRect">
            <a:avLst>
              <a:gd name="adj1" fmla="val 7760"/>
              <a:gd name="adj2" fmla="val 0"/>
            </a:avLst>
          </a:prstGeom>
          <a:gradFill flip="none" rotWithShape="1">
            <a:gsLst>
              <a:gs pos="20000">
                <a:srgbClr val="000000">
                  <a:lumMod val="75000"/>
                  <a:lumOff val="25000"/>
                </a:srgbClr>
              </a:gs>
              <a:gs pos="51000">
                <a:srgbClr val="000000">
                  <a:lumMod val="85000"/>
                  <a:lumOff val="15000"/>
                </a:srgbClr>
              </a:gs>
              <a:gs pos="93000">
                <a:srgbClr val="000000">
                  <a:lumMod val="95000"/>
                  <a:lumOff val="5000"/>
                </a:srgbClr>
              </a:gs>
            </a:gsLst>
            <a:path path="circle">
              <a:fillToRect l="100000" t="100000"/>
            </a:path>
            <a:tileRect r="-100000" b="-100000"/>
          </a:gradFill>
          <a:ln>
            <a:noFill/>
            <a:headEnd type="none" w="med" len="med"/>
            <a:tailEnd type="none" w="med" len="med"/>
          </a:ln>
          <a:effectLst>
            <a:outerShdw blurRad="50800" dist="38100" dir="13500000" algn="br" rotWithShape="0">
              <a:prstClr val="black">
                <a:alpha val="40000"/>
              </a:prstClr>
            </a:outerShdw>
          </a:effectLst>
          <a:scene3d>
            <a:camera prst="orthographicFront">
              <a:rot lat="0" lon="0" rev="0"/>
            </a:camera>
            <a:lightRig rig="contrasting" dir="t"/>
          </a:scene3d>
          <a:sp3d prstMaterial="plastic">
            <a:contourClr>
              <a:srgbClr val="FFFFFF"/>
            </a:contourClr>
          </a:sp3d>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040" kern="0" dirty="0">
              <a:solidFill>
                <a:srgbClr val="FFFFFF"/>
              </a:solidFill>
              <a:effectLst>
                <a:outerShdw blurRad="38100" dist="38100" dir="2700000" algn="tl">
                  <a:srgbClr val="000000">
                    <a:alpha val="43137"/>
                  </a:srgbClr>
                </a:outerShdw>
              </a:effectLst>
              <a:latin typeface="Segoe"/>
            </a:endParaRPr>
          </a:p>
        </p:txBody>
      </p:sp>
      <p:graphicFrame>
        <p:nvGraphicFramePr>
          <p:cNvPr id="49" name="Table 2"/>
          <p:cNvGraphicFramePr>
            <a:graphicFrameLocks noGrp="1"/>
          </p:cNvGraphicFramePr>
          <p:nvPr>
            <p:extLst/>
          </p:nvPr>
        </p:nvGraphicFramePr>
        <p:xfrm>
          <a:off x="5609999" y="1224339"/>
          <a:ext cx="2445325" cy="4936189"/>
        </p:xfrm>
        <a:graphic>
          <a:graphicData uri="http://schemas.openxmlformats.org/drawingml/2006/table">
            <a:tbl>
              <a:tblPr firstRow="1" bandRow="1">
                <a:tableStyleId>{C083E6E3-FA7D-4D7B-A595-EF9225AFEA82}</a:tableStyleId>
              </a:tblPr>
              <a:tblGrid>
                <a:gridCol w="2445325">
                  <a:extLst>
                    <a:ext uri="{9D8B030D-6E8A-4147-A177-3AD203B41FA5}">
                      <a16:colId xmlns:a16="http://schemas.microsoft.com/office/drawing/2014/main" val="20000"/>
                    </a:ext>
                  </a:extLst>
                </a:gridCol>
              </a:tblGrid>
              <a:tr h="1039263">
                <a:tc>
                  <a:txBody>
                    <a:bodyPr/>
                    <a:lstStyle/>
                    <a:p>
                      <a:endParaRPr lang="en-US" sz="1800" dirty="0">
                        <a:solidFill>
                          <a:schemeClr val="bg1"/>
                        </a:solidFill>
                      </a:endParaRPr>
                    </a:p>
                  </a:txBody>
                  <a:tcPr marL="69964" marR="69964" marT="46630" marB="4663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6808">
                <a:tc>
                  <a:txBody>
                    <a:bodyPr/>
                    <a:lstStyle/>
                    <a:p>
                      <a:endParaRPr lang="en-US" sz="1800" dirty="0"/>
                    </a:p>
                  </a:txBody>
                  <a:tcPr marL="69964" marR="69964" marT="46630" marB="4663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7052">
                <a:tc>
                  <a:txBody>
                    <a:bodyPr/>
                    <a:lstStyle/>
                    <a:p>
                      <a:endParaRPr lang="en-US" sz="1800" dirty="0">
                        <a:solidFill>
                          <a:schemeClr val="bg1"/>
                        </a:solidFill>
                      </a:endParaRPr>
                    </a:p>
                  </a:txBody>
                  <a:tcPr marL="69964" marR="69964" marT="46630" marB="4663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83027">
                <a:tc>
                  <a:txBody>
                    <a:bodyPr/>
                    <a:lstStyle/>
                    <a:p>
                      <a:endParaRPr lang="en-US" sz="1800" dirty="0"/>
                    </a:p>
                  </a:txBody>
                  <a:tcPr marL="69964" marR="69964" marT="46630" marB="4663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40039">
                <a:tc>
                  <a:txBody>
                    <a:bodyPr/>
                    <a:lstStyle/>
                    <a:p>
                      <a:endParaRPr lang="en-US" sz="1800" dirty="0">
                        <a:solidFill>
                          <a:schemeClr val="bg1"/>
                        </a:solidFill>
                      </a:endParaRPr>
                    </a:p>
                  </a:txBody>
                  <a:tcPr marL="69964" marR="69964" marT="46630" marB="4663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53" name="Table 3"/>
          <p:cNvGraphicFramePr>
            <a:graphicFrameLocks noGrp="1"/>
          </p:cNvGraphicFramePr>
          <p:nvPr>
            <p:extLst/>
          </p:nvPr>
        </p:nvGraphicFramePr>
        <p:xfrm>
          <a:off x="8294549" y="1224339"/>
          <a:ext cx="2445325" cy="4936189"/>
        </p:xfrm>
        <a:graphic>
          <a:graphicData uri="http://schemas.openxmlformats.org/drawingml/2006/table">
            <a:tbl>
              <a:tblPr firstRow="1" bandRow="1">
                <a:tableStyleId>{C083E6E3-FA7D-4D7B-A595-EF9225AFEA82}</a:tableStyleId>
              </a:tblPr>
              <a:tblGrid>
                <a:gridCol w="2445325">
                  <a:extLst>
                    <a:ext uri="{9D8B030D-6E8A-4147-A177-3AD203B41FA5}">
                      <a16:colId xmlns:a16="http://schemas.microsoft.com/office/drawing/2014/main" val="20000"/>
                    </a:ext>
                  </a:extLst>
                </a:gridCol>
              </a:tblGrid>
              <a:tr h="1039263">
                <a:tc>
                  <a:txBody>
                    <a:bodyPr/>
                    <a:lstStyle/>
                    <a:p>
                      <a:endParaRPr lang="en-US" sz="1800" dirty="0">
                        <a:solidFill>
                          <a:schemeClr val="bg1"/>
                        </a:solidFill>
                      </a:endParaRPr>
                    </a:p>
                  </a:txBody>
                  <a:tcPr marL="69964" marR="69964" marT="46630" marB="4663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6808">
                <a:tc>
                  <a:txBody>
                    <a:bodyPr/>
                    <a:lstStyle/>
                    <a:p>
                      <a:endParaRPr lang="en-US" sz="1800" dirty="0"/>
                    </a:p>
                  </a:txBody>
                  <a:tcPr marL="69964" marR="69964" marT="46630" marB="4663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7052">
                <a:tc>
                  <a:txBody>
                    <a:bodyPr/>
                    <a:lstStyle/>
                    <a:p>
                      <a:endParaRPr lang="en-US" sz="1800" dirty="0">
                        <a:solidFill>
                          <a:schemeClr val="bg1"/>
                        </a:solidFill>
                      </a:endParaRPr>
                    </a:p>
                  </a:txBody>
                  <a:tcPr marL="69964" marR="69964" marT="46630" marB="4663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83027">
                <a:tc>
                  <a:txBody>
                    <a:bodyPr/>
                    <a:lstStyle/>
                    <a:p>
                      <a:endParaRPr lang="en-US" sz="1800" dirty="0"/>
                    </a:p>
                  </a:txBody>
                  <a:tcPr marL="69964" marR="69964" marT="46630" marB="4663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40039">
                <a:tc>
                  <a:txBody>
                    <a:bodyPr/>
                    <a:lstStyle/>
                    <a:p>
                      <a:endParaRPr lang="en-US" sz="1800" dirty="0">
                        <a:solidFill>
                          <a:schemeClr val="bg1"/>
                        </a:solidFill>
                      </a:endParaRPr>
                    </a:p>
                  </a:txBody>
                  <a:tcPr marL="69964" marR="69964" marT="46630" marB="4663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6" name="Rectangle 1"/>
          <p:cNvSpPr/>
          <p:nvPr/>
        </p:nvSpPr>
        <p:spPr bwMode="auto">
          <a:xfrm>
            <a:off x="2926734" y="1196770"/>
            <a:ext cx="2438255" cy="5063683"/>
          </a:xfrm>
          <a:prstGeom prst="round2SameRect">
            <a:avLst>
              <a:gd name="adj1" fmla="val 6397"/>
              <a:gd name="adj2" fmla="val 0"/>
            </a:avLst>
          </a:prstGeom>
          <a:gradFill flip="none" rotWithShape="1">
            <a:gsLst>
              <a:gs pos="20000">
                <a:srgbClr val="000000">
                  <a:lumMod val="75000"/>
                  <a:lumOff val="25000"/>
                </a:srgbClr>
              </a:gs>
              <a:gs pos="51000">
                <a:srgbClr val="000000">
                  <a:lumMod val="85000"/>
                  <a:lumOff val="15000"/>
                </a:srgbClr>
              </a:gs>
              <a:gs pos="93000">
                <a:srgbClr val="000000">
                  <a:lumMod val="95000"/>
                  <a:lumOff val="5000"/>
                </a:srgbClr>
              </a:gs>
            </a:gsLst>
            <a:path path="circle">
              <a:fillToRect l="100000" t="100000"/>
            </a:path>
            <a:tileRect r="-100000" b="-100000"/>
          </a:gradFill>
          <a:ln>
            <a:noFill/>
            <a:headEnd type="none" w="med" len="med"/>
            <a:tailEnd type="none" w="med" len="med"/>
          </a:ln>
          <a:effectLst>
            <a:outerShdw blurRad="50800" dist="38100" dir="13500000" algn="br" rotWithShape="0">
              <a:prstClr val="black">
                <a:alpha val="40000"/>
              </a:prstClr>
            </a:outerShdw>
          </a:effectLst>
          <a:scene3d>
            <a:camera prst="orthographicFront">
              <a:rot lat="0" lon="0" rev="0"/>
            </a:camera>
            <a:lightRig rig="contrasting" dir="t"/>
          </a:scene3d>
          <a:sp3d prstMaterial="plastic">
            <a:contourClr>
              <a:srgbClr val="FFFFFF"/>
            </a:contourClr>
          </a:sp3d>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040" kern="0" dirty="0">
              <a:solidFill>
                <a:srgbClr val="FFFFFF"/>
              </a:solidFill>
              <a:effectLst>
                <a:outerShdw blurRad="38100" dist="38100" dir="2700000" algn="tl">
                  <a:srgbClr val="000000">
                    <a:alpha val="43137"/>
                  </a:srgbClr>
                </a:outerShdw>
              </a:effectLst>
              <a:latin typeface="Segoe"/>
            </a:endParaRPr>
          </a:p>
        </p:txBody>
      </p:sp>
      <p:graphicFrame>
        <p:nvGraphicFramePr>
          <p:cNvPr id="35" name="Table 1"/>
          <p:cNvGraphicFramePr>
            <a:graphicFrameLocks noGrp="1"/>
          </p:cNvGraphicFramePr>
          <p:nvPr>
            <p:extLst/>
          </p:nvPr>
        </p:nvGraphicFramePr>
        <p:xfrm>
          <a:off x="1555220" y="1243472"/>
          <a:ext cx="4048372" cy="4936189"/>
        </p:xfrm>
        <a:graphic>
          <a:graphicData uri="http://schemas.openxmlformats.org/drawingml/2006/table">
            <a:tbl>
              <a:tblPr firstRow="1" bandRow="1">
                <a:tableStyleId>{5FD0F851-EC5A-4D38-B0AD-8093EC10F338}</a:tableStyleId>
              </a:tblPr>
              <a:tblGrid>
                <a:gridCol w="1321188">
                  <a:extLst>
                    <a:ext uri="{9D8B030D-6E8A-4147-A177-3AD203B41FA5}">
                      <a16:colId xmlns:a16="http://schemas.microsoft.com/office/drawing/2014/main" val="20000"/>
                    </a:ext>
                  </a:extLst>
                </a:gridCol>
                <a:gridCol w="2480667">
                  <a:extLst>
                    <a:ext uri="{9D8B030D-6E8A-4147-A177-3AD203B41FA5}">
                      <a16:colId xmlns:a16="http://schemas.microsoft.com/office/drawing/2014/main" val="20001"/>
                    </a:ext>
                  </a:extLst>
                </a:gridCol>
                <a:gridCol w="246517">
                  <a:extLst>
                    <a:ext uri="{9D8B030D-6E8A-4147-A177-3AD203B41FA5}">
                      <a16:colId xmlns:a16="http://schemas.microsoft.com/office/drawing/2014/main" val="20002"/>
                    </a:ext>
                  </a:extLst>
                </a:gridCol>
              </a:tblGrid>
              <a:tr h="1039263">
                <a:tc>
                  <a:txBody>
                    <a:bodyPr/>
                    <a:lstStyle/>
                    <a:p>
                      <a:endParaRPr lang="en-US" sz="1600" dirty="0">
                        <a:solidFill>
                          <a:schemeClr val="bg1"/>
                        </a:solidFill>
                      </a:endParaRPr>
                    </a:p>
                  </a:txBody>
                  <a:tcPr marL="69964" marR="69964" marT="46630" marB="4663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800" dirty="0">
                        <a:solidFill>
                          <a:schemeClr val="bg1"/>
                        </a:solidFill>
                      </a:endParaRPr>
                    </a:p>
                  </a:txBody>
                  <a:tcPr marL="69964" marR="69964"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5">
                  <a:txBody>
                    <a:bodyPr/>
                    <a:lstStyle/>
                    <a:p>
                      <a:pPr algn="ctr"/>
                      <a:endParaRPr lang="en-US" sz="1000" baseline="0" dirty="0" smtClean="0">
                        <a:solidFill>
                          <a:schemeClr val="bg1"/>
                        </a:solidFill>
                      </a:endParaRPr>
                    </a:p>
                  </a:txBody>
                  <a:tcPr marL="69964" marR="69964" marT="46630" marB="4663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776808">
                <a:tc>
                  <a:txBody>
                    <a:bodyPr/>
                    <a:lstStyle/>
                    <a:p>
                      <a:r>
                        <a:rPr lang="en-US" sz="1400" dirty="0" smtClean="0"/>
                        <a:t>Business Applications</a:t>
                      </a:r>
                      <a:endParaRPr lang="en-US" sz="1400" dirty="0">
                        <a:solidFill>
                          <a:schemeClr val="bg1"/>
                        </a:solidFill>
                      </a:endParaRPr>
                    </a:p>
                  </a:txBody>
                  <a:tcPr marL="69964" marR="69964" marT="46630" marB="466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69964" marR="69964"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1"/>
                  </a:ext>
                </a:extLst>
              </a:tr>
              <a:tr h="1197052">
                <a:tc>
                  <a:txBody>
                    <a:bodyPr/>
                    <a:lstStyle/>
                    <a:p>
                      <a:r>
                        <a:rPr lang="en-US" sz="1400" dirty="0" smtClean="0"/>
                        <a:t>Business Productivity</a:t>
                      </a:r>
                      <a:endParaRPr lang="en-US" sz="1400" dirty="0">
                        <a:solidFill>
                          <a:schemeClr val="bg1"/>
                        </a:solidFill>
                      </a:endParaRPr>
                    </a:p>
                  </a:txBody>
                  <a:tcPr marL="69964" marR="69964" marT="46630" marB="466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solidFill>
                          <a:schemeClr val="bg1"/>
                        </a:solidFill>
                      </a:endParaRPr>
                    </a:p>
                  </a:txBody>
                  <a:tcPr marL="69964" marR="69964"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883027">
                <a:tc>
                  <a:txBody>
                    <a:bodyPr/>
                    <a:lstStyle/>
                    <a:p>
                      <a:r>
                        <a:rPr lang="en-US" sz="1400" dirty="0" smtClean="0"/>
                        <a:t>Application Platform </a:t>
                      </a:r>
                      <a:endParaRPr lang="en-US" sz="1400" dirty="0">
                        <a:solidFill>
                          <a:schemeClr val="bg1"/>
                        </a:solidFill>
                      </a:endParaRPr>
                    </a:p>
                  </a:txBody>
                  <a:tcPr marL="69964" marR="69964" marT="46630" marB="466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69964" marR="69964"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40039">
                <a:tc>
                  <a:txBody>
                    <a:bodyPr/>
                    <a:lstStyle/>
                    <a:p>
                      <a:r>
                        <a:rPr lang="en-US" sz="1300" dirty="0" smtClean="0"/>
                        <a:t>Core Infrastructure</a:t>
                      </a:r>
                      <a:endParaRPr lang="en-US" sz="1300" dirty="0">
                        <a:solidFill>
                          <a:schemeClr val="bg1"/>
                        </a:solidFill>
                      </a:endParaRPr>
                    </a:p>
                  </a:txBody>
                  <a:tcPr marL="69964" marR="69964" marT="46630" marB="466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1800" dirty="0">
                        <a:solidFill>
                          <a:schemeClr val="bg1"/>
                        </a:solidFill>
                      </a:endParaRPr>
                    </a:p>
                  </a:txBody>
                  <a:tcPr marL="69964" marR="69964"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7" name="Title 6"/>
          <p:cNvSpPr>
            <a:spLocks noGrp="1"/>
          </p:cNvSpPr>
          <p:nvPr>
            <p:ph type="title"/>
          </p:nvPr>
        </p:nvSpPr>
        <p:spPr/>
        <p:txBody>
          <a:bodyPr/>
          <a:lstStyle/>
          <a:p>
            <a:r>
              <a:rPr lang="en-US" sz="4000" dirty="0" smtClean="0"/>
              <a:t>Hybrid Cloud &amp; IT as a Service Broker/Cloud Client</a:t>
            </a:r>
            <a:endParaRPr lang="en-US" sz="4000" dirty="0"/>
          </a:p>
        </p:txBody>
      </p:sp>
      <p:grpSp>
        <p:nvGrpSpPr>
          <p:cNvPr id="12" name="Content 3"/>
          <p:cNvGrpSpPr/>
          <p:nvPr/>
        </p:nvGrpSpPr>
        <p:grpSpPr>
          <a:xfrm>
            <a:off x="8370706" y="1289787"/>
            <a:ext cx="2285936" cy="4774855"/>
            <a:chOff x="8907619" y="1264608"/>
            <a:chExt cx="2987644" cy="4681655"/>
          </a:xfrm>
        </p:grpSpPr>
        <p:sp>
          <p:nvSpPr>
            <p:cNvPr id="18" name="Rounded Rectangle 17"/>
            <p:cNvSpPr/>
            <p:nvPr/>
          </p:nvSpPr>
          <p:spPr bwMode="auto">
            <a:xfrm>
              <a:off x="8907619" y="1264608"/>
              <a:ext cx="2987644" cy="863758"/>
            </a:xfrm>
            <a:prstGeom prst="roundRect">
              <a:avLst>
                <a:gd name="adj" fmla="val 11935"/>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46630" tIns="46628" rIns="46630" bIns="46628" numCol="1" rtlCol="0" anchor="ctr" anchorCtr="0" compatLnSpc="1">
              <a:prstTxWarp prst="textNoShape">
                <a:avLst/>
              </a:prstTxWarp>
            </a:bodyPr>
            <a:lstStyle/>
            <a:p>
              <a:pPr algn="ctr" defTabSz="932290" fontAlgn="base">
                <a:spcBef>
                  <a:spcPct val="0"/>
                </a:spcBef>
                <a:spcAft>
                  <a:spcPct val="0"/>
                </a:spcAft>
              </a:pPr>
              <a:r>
                <a:rPr lang="en-US" sz="2448" dirty="0">
                  <a:solidFill>
                    <a:srgbClr val="FFFFFF"/>
                  </a:solidFill>
                </a:rPr>
                <a:t>Public Cloud</a:t>
              </a:r>
            </a:p>
            <a:p>
              <a:pPr algn="ctr" defTabSz="932290" fontAlgn="base">
                <a:spcBef>
                  <a:spcPct val="0"/>
                </a:spcBef>
                <a:spcAft>
                  <a:spcPct val="0"/>
                </a:spcAft>
              </a:pPr>
              <a:r>
                <a:rPr lang="en-US" sz="1530" dirty="0">
                  <a:solidFill>
                    <a:srgbClr val="FFFFFF"/>
                  </a:solidFill>
                </a:rPr>
                <a:t>(Microsoft Datacenter)</a:t>
              </a:r>
            </a:p>
          </p:txBody>
        </p:sp>
        <p:pic>
          <p:nvPicPr>
            <p:cNvPr id="1027" name="Picture 3" descr="C:\Users\Public\Pictures\Microsoft Clipart\Logos\Microsoft Office 365\ofc365_v_rgb_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0741" y="3202718"/>
              <a:ext cx="1202354" cy="65810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Public\Pictures\Microsoft Clipart\Logos\Microsoft Dynamics\Dynamics CRM Online\dynamics crm online v 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3686" y="2354621"/>
              <a:ext cx="2457412" cy="48656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Public\Pictures\Microsoft Clipart\Logos\Windows Azure (platform)\SQL Azure\sql azure 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4901" y="4328690"/>
              <a:ext cx="1709418" cy="4750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C:\Users\Public\Pictures\Microsoft Clipart\Logos\Windows Azure (platform)\Windows Azure\Windows Azure logo h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7443" y="5178091"/>
              <a:ext cx="2168604" cy="33181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Public\Pictures\Microsoft Clipart\Logos\Windows Intune\Win-Intune_h_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6016" y="5697979"/>
              <a:ext cx="2168608" cy="248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Content 2"/>
          <p:cNvGrpSpPr/>
          <p:nvPr/>
        </p:nvGrpSpPr>
        <p:grpSpPr>
          <a:xfrm>
            <a:off x="5686798" y="1289787"/>
            <a:ext cx="2285936" cy="4897778"/>
            <a:chOff x="5399838" y="1264608"/>
            <a:chExt cx="2987644" cy="4802179"/>
          </a:xfrm>
        </p:grpSpPr>
        <p:sp>
          <p:nvSpPr>
            <p:cNvPr id="19" name="Rounded Rectangle 18"/>
            <p:cNvSpPr/>
            <p:nvPr/>
          </p:nvSpPr>
          <p:spPr bwMode="auto">
            <a:xfrm>
              <a:off x="5399838" y="1264608"/>
              <a:ext cx="2987644" cy="863758"/>
            </a:xfrm>
            <a:prstGeom prst="roundRect">
              <a:avLst>
                <a:gd name="adj" fmla="val 12728"/>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6630" tIns="46628" rIns="46630" bIns="46628" numCol="1" rtlCol="0" anchor="ctr" anchorCtr="0" compatLnSpc="1">
              <a:prstTxWarp prst="textNoShape">
                <a:avLst/>
              </a:prstTxWarp>
            </a:bodyPr>
            <a:lstStyle/>
            <a:p>
              <a:pPr algn="ctr" defTabSz="932290" fontAlgn="base">
                <a:spcBef>
                  <a:spcPct val="0"/>
                </a:spcBef>
                <a:spcAft>
                  <a:spcPct val="0"/>
                </a:spcAft>
              </a:pPr>
              <a:r>
                <a:rPr lang="en-US" sz="2448" dirty="0">
                  <a:solidFill>
                    <a:srgbClr val="FFFFFF"/>
                  </a:solidFill>
                </a:rPr>
                <a:t>Private Cloud</a:t>
              </a:r>
            </a:p>
            <a:p>
              <a:pPr algn="ctr" defTabSz="932290" fontAlgn="base">
                <a:spcBef>
                  <a:spcPct val="0"/>
                </a:spcBef>
                <a:spcAft>
                  <a:spcPct val="0"/>
                </a:spcAft>
              </a:pPr>
              <a:r>
                <a:rPr lang="en-US" sz="1530" dirty="0">
                  <a:solidFill>
                    <a:srgbClr val="FFFFFF"/>
                  </a:solidFill>
                </a:rPr>
                <a:t>(Customer or Partner Datacenter)</a:t>
              </a:r>
            </a:p>
          </p:txBody>
        </p:sp>
        <p:pic>
          <p:nvPicPr>
            <p:cNvPr id="26" name="Picture 2" descr="C:\Users\Public\Pictures\Microsoft Clipart\Logos\Microsoft Dynamics\Dynamics CRM\dynamics crm h r.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6654"/>
            <a:stretch/>
          </p:blipFill>
          <p:spPr bwMode="auto">
            <a:xfrm>
              <a:off x="5719840" y="2328588"/>
              <a:ext cx="2320345" cy="5039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Public\Pictures\Microsoft Clipart\Logos\SQL Server\SQL Server (brand)\sql server h 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8694" y="4328690"/>
              <a:ext cx="1870248" cy="4750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Public\Pictures\Microsoft Clipart\Logos\Microsoft Hyper-V Server 2008\hyper-v server 08 rev v.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6927" y="5131029"/>
              <a:ext cx="1338564" cy="354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ublic\Pictures\Microsoft Clipart\Logos\Windows Server (brand)\windows server v 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9533" y="5516908"/>
              <a:ext cx="1171916" cy="4775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ublic\Pictures\Microsoft Clipart\Logos\System Center\_System Center brand\System Center generic brand Grid v 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12289" y="5444585"/>
              <a:ext cx="964334" cy="6222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Users\Public\Pictures\Microsoft Clipart\Logos\Exchange\_Exchange (brand)\Exchange brand h r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4796" y="3122592"/>
              <a:ext cx="1301362" cy="3733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C:\Users\Public\Pictures\Microsoft Clipart\Logos\Sharepoint\_SharePoint Brand\SharePoint_h_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80025" y="3586748"/>
              <a:ext cx="1431424" cy="36285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Users\Public\Pictures\Microsoft Clipart\Logos\Lync\Lync (brand)\Lync h_rgb_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92729" y="3556905"/>
              <a:ext cx="971930" cy="437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content 1"/>
          <p:cNvGrpSpPr/>
          <p:nvPr/>
        </p:nvGrpSpPr>
        <p:grpSpPr>
          <a:xfrm>
            <a:off x="3002893" y="1289787"/>
            <a:ext cx="2285936" cy="4897778"/>
            <a:chOff x="1892059" y="1264608"/>
            <a:chExt cx="2987644" cy="4802179"/>
          </a:xfrm>
        </p:grpSpPr>
        <p:sp>
          <p:nvSpPr>
            <p:cNvPr id="20" name="Rounded Rectangle 19"/>
            <p:cNvSpPr/>
            <p:nvPr/>
          </p:nvSpPr>
          <p:spPr bwMode="auto">
            <a:xfrm>
              <a:off x="1892059" y="1264608"/>
              <a:ext cx="2987644" cy="863758"/>
            </a:xfrm>
            <a:prstGeom prst="roundRect">
              <a:avLst>
                <a:gd name="adj" fmla="val 12728"/>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46630" tIns="46628" rIns="46630" bIns="46628" numCol="1" rtlCol="0" anchor="ctr" anchorCtr="0" compatLnSpc="1">
              <a:prstTxWarp prst="textNoShape">
                <a:avLst/>
              </a:prstTxWarp>
            </a:bodyPr>
            <a:lstStyle/>
            <a:p>
              <a:pPr algn="ctr" defTabSz="932290" fontAlgn="base">
                <a:spcBef>
                  <a:spcPct val="0"/>
                </a:spcBef>
                <a:spcAft>
                  <a:spcPct val="0"/>
                </a:spcAft>
              </a:pPr>
              <a:r>
                <a:rPr lang="en-US" sz="2448" dirty="0">
                  <a:solidFill>
                    <a:srgbClr val="FFFFFF"/>
                  </a:solidFill>
                </a:rPr>
                <a:t>On Premise</a:t>
              </a:r>
            </a:p>
            <a:p>
              <a:pPr algn="ctr" defTabSz="932290" fontAlgn="base">
                <a:spcBef>
                  <a:spcPct val="0"/>
                </a:spcBef>
                <a:spcAft>
                  <a:spcPct val="0"/>
                </a:spcAft>
              </a:pPr>
              <a:r>
                <a:rPr lang="en-US" sz="1530" dirty="0">
                  <a:solidFill>
                    <a:srgbClr val="FFFFFF"/>
                  </a:solidFill>
                </a:rPr>
                <a:t>(Customer Datacenter)</a:t>
              </a:r>
              <a:endParaRPr lang="en-US" sz="2448" dirty="0">
                <a:solidFill>
                  <a:srgbClr val="FFFFFF"/>
                </a:solidFill>
              </a:endParaRPr>
            </a:p>
          </p:txBody>
        </p:sp>
        <p:pic>
          <p:nvPicPr>
            <p:cNvPr id="2050" name="Picture 2" descr="C:\Users\Public\Pictures\Microsoft Clipart\Logos\Microsoft Dynamics\Dynamics CRM\dynamics crm h r.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5484"/>
            <a:stretch/>
          </p:blipFill>
          <p:spPr bwMode="auto">
            <a:xfrm>
              <a:off x="2209419" y="2328589"/>
              <a:ext cx="2352923" cy="5039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Users\Public\Pictures\Microsoft Clipart\Logos\SQL Server\SQL Server (brand)\sql server h 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3596" y="4328690"/>
              <a:ext cx="1870248" cy="4750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Users\Public\Pictures\Microsoft Clipart\Logos\Exchange\_Exchange (brand)\Exchange brand h r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69701" y="3122592"/>
              <a:ext cx="1301362" cy="3733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 descr="C:\Users\Public\Pictures\Microsoft Clipart\Logos\Sharepoint\_SharePoint Brand\SharePoint_h_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4930" y="3586748"/>
              <a:ext cx="1431424" cy="3628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Public\Pictures\Microsoft Clipart\Logos\Lync\Lync (brand)\Lync h_rgb_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7634" y="3556905"/>
              <a:ext cx="971930" cy="4379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 descr="C:\Users\Public\Pictures\Microsoft Clipart\Logos\Microsoft Hyper-V Server 2008\hyper-v server 08 rev v.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2499" y="5131029"/>
              <a:ext cx="1338564" cy="3546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Public\Pictures\Microsoft Clipart\Logos\Windows Server (brand)\windows server v 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5105" y="5516908"/>
              <a:ext cx="1171916" cy="47755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descr="C:\Users\Public\Pictures\Microsoft Clipart\Logos\System Center\_System Center brand\System Center generic brand Grid v 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861" y="5444585"/>
              <a:ext cx="964334" cy="6222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cloud"/>
          <p:cNvGrpSpPr/>
          <p:nvPr/>
        </p:nvGrpSpPr>
        <p:grpSpPr>
          <a:xfrm>
            <a:off x="4344566" y="1651703"/>
            <a:ext cx="5358776" cy="4840913"/>
            <a:chOff x="5077770" y="6453007"/>
            <a:chExt cx="3118457" cy="2113371"/>
          </a:xfrm>
        </p:grpSpPr>
        <p:sp>
          <p:nvSpPr>
            <p:cNvPr id="57" name="cloud shape"/>
            <p:cNvSpPr/>
            <p:nvPr/>
          </p:nvSpPr>
          <p:spPr bwMode="auto">
            <a:xfrm>
              <a:off x="5443262" y="6925093"/>
              <a:ext cx="2242416" cy="1066770"/>
            </a:xfrm>
            <a:custGeom>
              <a:avLst/>
              <a:gdLst/>
              <a:ahLst/>
              <a:cxnLst/>
              <a:rect l="l" t="t" r="r" b="b"/>
              <a:pathLst>
                <a:path w="2349500" h="990600">
                  <a:moveTo>
                    <a:pt x="1244600" y="0"/>
                  </a:moveTo>
                  <a:cubicBezTo>
                    <a:pt x="1380754" y="0"/>
                    <a:pt x="1499652" y="66239"/>
                    <a:pt x="1562100" y="165569"/>
                  </a:cubicBezTo>
                  <a:cubicBezTo>
                    <a:pt x="1624548" y="66239"/>
                    <a:pt x="1743446" y="0"/>
                    <a:pt x="1879600" y="0"/>
                  </a:cubicBezTo>
                  <a:cubicBezTo>
                    <a:pt x="2083006" y="0"/>
                    <a:pt x="2247900" y="147836"/>
                    <a:pt x="2247900" y="330200"/>
                  </a:cubicBezTo>
                  <a:cubicBezTo>
                    <a:pt x="2247900" y="391533"/>
                    <a:pt x="2229248" y="448961"/>
                    <a:pt x="2195556" y="497382"/>
                  </a:cubicBezTo>
                  <a:cubicBezTo>
                    <a:pt x="2293596" y="545161"/>
                    <a:pt x="2349500" y="600945"/>
                    <a:pt x="2349500" y="660400"/>
                  </a:cubicBezTo>
                  <a:cubicBezTo>
                    <a:pt x="2349500" y="842764"/>
                    <a:pt x="1823547" y="990600"/>
                    <a:pt x="1174750" y="990600"/>
                  </a:cubicBezTo>
                  <a:cubicBezTo>
                    <a:pt x="525953" y="990600"/>
                    <a:pt x="0" y="842764"/>
                    <a:pt x="0" y="660400"/>
                  </a:cubicBezTo>
                  <a:cubicBezTo>
                    <a:pt x="0" y="562529"/>
                    <a:pt x="151486" y="474604"/>
                    <a:pt x="392290" y="414949"/>
                  </a:cubicBezTo>
                  <a:cubicBezTo>
                    <a:pt x="432559" y="308000"/>
                    <a:pt x="589966" y="228600"/>
                    <a:pt x="777875" y="228600"/>
                  </a:cubicBezTo>
                  <a:cubicBezTo>
                    <a:pt x="817621" y="228600"/>
                    <a:pt x="856002" y="232152"/>
                    <a:pt x="891992" y="239944"/>
                  </a:cubicBezTo>
                  <a:cubicBezTo>
                    <a:pt x="934373" y="101204"/>
                    <a:pt x="1076304" y="0"/>
                    <a:pt x="1244600" y="0"/>
                  </a:cubicBezTo>
                  <a:close/>
                </a:path>
              </a:pathLst>
            </a:custGeom>
            <a:solidFill>
              <a:srgbClr val="00B0F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34" tIns="46618" rIns="93234" bIns="46618" numCol="1" rtlCol="0" anchor="ctr" anchorCtr="0" compatLnSpc="1">
              <a:prstTxWarp prst="textNoShape">
                <a:avLst/>
              </a:prstTxWarp>
            </a:bodyPr>
            <a:lstStyle/>
            <a:p>
              <a:pPr algn="ctr" defTabSz="932078" fontAlgn="base">
                <a:spcBef>
                  <a:spcPct val="0"/>
                </a:spcBef>
                <a:spcAft>
                  <a:spcPct val="0"/>
                </a:spcAft>
              </a:pPr>
              <a:endParaRPr lang="en-US" sz="3672" dirty="0">
                <a:gradFill>
                  <a:gsLst>
                    <a:gs pos="0">
                      <a:srgbClr val="FFFFFF"/>
                    </a:gs>
                    <a:gs pos="100000">
                      <a:srgbClr val="FFFFFF"/>
                    </a:gs>
                  </a:gsLst>
                  <a:lin ang="5400000" scaled="0"/>
                </a:gradFill>
              </a:endParaRPr>
            </a:p>
          </p:txBody>
        </p:sp>
        <p:pic>
          <p:nvPicPr>
            <p:cNvPr id="58" name="6 arrows"/>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black">
            <a:xfrm>
              <a:off x="5077770" y="6453007"/>
              <a:ext cx="3118457" cy="2113371"/>
            </a:xfrm>
            <a:prstGeom prst="rect">
              <a:avLst/>
            </a:prstGeom>
            <a:noFill/>
            <a:ln>
              <a:noFill/>
            </a:ln>
            <a:extLst/>
          </p:spPr>
        </p:pic>
        <p:sp>
          <p:nvSpPr>
            <p:cNvPr id="59" name="Hybrid"/>
            <p:cNvSpPr txBox="1">
              <a:spLocks/>
            </p:cNvSpPr>
            <p:nvPr/>
          </p:nvSpPr>
          <p:spPr>
            <a:xfrm>
              <a:off x="5698306" y="7409854"/>
              <a:ext cx="1877386" cy="19967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solidFill>
                    <a:schemeClr val="bg1"/>
                  </a:solidFill>
                  <a:effectLst/>
                  <a:latin typeface="Segoe UI" pitchFamily="34" charset="0"/>
                  <a:ea typeface="+mn-ea"/>
                  <a:cs typeface="Arial" charset="0"/>
                </a:defRPr>
              </a:lvl1pPr>
            </a:lstStyle>
            <a:p>
              <a:pPr algn="ctr" defTabSz="931810">
                <a:lnSpc>
                  <a:spcPct val="80000"/>
                </a:lnSpc>
              </a:pPr>
              <a:r>
                <a:rPr sz="3672" spc="-102">
                  <a:gradFill>
                    <a:gsLst>
                      <a:gs pos="0">
                        <a:srgbClr val="FFFFFF"/>
                      </a:gs>
                      <a:gs pos="100000">
                        <a:srgbClr val="FFFFFF"/>
                      </a:gs>
                    </a:gsLst>
                    <a:lin ang="5400000" scaled="0"/>
                  </a:gradFill>
                  <a:latin typeface="Segoe" pitchFamily="34" charset="0"/>
                </a:rPr>
                <a:t>Hybrid</a:t>
              </a:r>
            </a:p>
          </p:txBody>
        </p:sp>
      </p:grpSp>
    </p:spTree>
    <p:extLst>
      <p:ext uri="{BB962C8B-B14F-4D97-AF65-F5344CB8AC3E}">
        <p14:creationId xmlns:p14="http://schemas.microsoft.com/office/powerpoint/2010/main" val="323344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10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up)">
                                      <p:cBhvr>
                                        <p:cTn id="21" dur="1000"/>
                                        <p:tgtEl>
                                          <p:spTgt spid="5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10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1000"/>
                                        <p:tgtEl>
                                          <p:spTgt spid="4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1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rctx="PPT">
                                        <p:cTn id="44" dur="indefinite"/>
                                        <p:tgtEl>
                                          <p:spTgt spid="35"/>
                                        </p:tgtEl>
                                        <p:attrNameLst>
                                          <p:attrName>style.opacity</p:attrName>
                                        </p:attrNameLst>
                                      </p:cBhvr>
                                      <p:to>
                                        <p:strVal val="0.5"/>
                                      </p:to>
                                    </p:set>
                                    <p:animEffect filter="image" prLst="opacity: 0.5">
                                      <p:cBhvr rctx="IE">
                                        <p:cTn id="45" dur="indefinite"/>
                                        <p:tgtEl>
                                          <p:spTgt spid="35"/>
                                        </p:tgtEl>
                                      </p:cBhvr>
                                    </p:animEffect>
                                  </p:childTnLst>
                                </p:cTn>
                              </p:par>
                              <p:par>
                                <p:cTn id="46" presetID="9" presetClass="emph" presetSubtype="0" nodeType="withEffect">
                                  <p:stCondLst>
                                    <p:cond delay="0"/>
                                  </p:stCondLst>
                                  <p:childTnLst>
                                    <p:set>
                                      <p:cBhvr rctx="PPT">
                                        <p:cTn id="47" dur="indefinite"/>
                                        <p:tgtEl>
                                          <p:spTgt spid="8"/>
                                        </p:tgtEl>
                                        <p:attrNameLst>
                                          <p:attrName>style.opacity</p:attrName>
                                        </p:attrNameLst>
                                      </p:cBhvr>
                                      <p:to>
                                        <p:strVal val="0.75"/>
                                      </p:to>
                                    </p:set>
                                    <p:animEffect filter="image" prLst="opacity: 0.75">
                                      <p:cBhvr rctx="IE">
                                        <p:cTn id="48" dur="indefinite"/>
                                        <p:tgtEl>
                                          <p:spTgt spid="8"/>
                                        </p:tgtEl>
                                      </p:cBhvr>
                                    </p:animEffect>
                                  </p:childTnLst>
                                </p:cTn>
                              </p:par>
                              <p:par>
                                <p:cTn id="49" presetID="9" presetClass="emph" presetSubtype="0" grpId="1" nodeType="withEffect">
                                  <p:stCondLst>
                                    <p:cond delay="0"/>
                                  </p:stCondLst>
                                  <p:childTnLst>
                                    <p:set>
                                      <p:cBhvr rctx="PPT">
                                        <p:cTn id="50" dur="indefinite"/>
                                        <p:tgtEl>
                                          <p:spTgt spid="16"/>
                                        </p:tgtEl>
                                        <p:attrNameLst>
                                          <p:attrName>style.opacity</p:attrName>
                                        </p:attrNameLst>
                                      </p:cBhvr>
                                      <p:to>
                                        <p:strVal val="0.5"/>
                                      </p:to>
                                    </p:set>
                                    <p:animEffect filter="image" prLst="opacity: 0.5">
                                      <p:cBhvr rctx="IE">
                                        <p:cTn id="51" dur="indefinite"/>
                                        <p:tgtEl>
                                          <p:spTgt spid="16"/>
                                        </p:tgtEl>
                                      </p:cBhvr>
                                    </p:animEffect>
                                  </p:childTnLst>
                                </p:cTn>
                              </p:par>
                              <p:par>
                                <p:cTn id="52" presetID="9" presetClass="emph" presetSubtype="0" nodeType="withEffect">
                                  <p:stCondLst>
                                    <p:cond delay="0"/>
                                  </p:stCondLst>
                                  <p:childTnLst>
                                    <p:set>
                                      <p:cBhvr rctx="PPT">
                                        <p:cTn id="53" dur="indefinite"/>
                                        <p:tgtEl>
                                          <p:spTgt spid="12"/>
                                        </p:tgtEl>
                                        <p:attrNameLst>
                                          <p:attrName>style.opacity</p:attrName>
                                        </p:attrNameLst>
                                      </p:cBhvr>
                                      <p:to>
                                        <p:strVal val="0.75"/>
                                      </p:to>
                                    </p:set>
                                    <p:animEffect filter="image" prLst="opacity: 0.75">
                                      <p:cBhvr rctx="IE">
                                        <p:cTn id="54" dur="indefinite"/>
                                        <p:tgtEl>
                                          <p:spTgt spid="12"/>
                                        </p:tgtEl>
                                      </p:cBhvr>
                                    </p:animEffect>
                                  </p:childTnLst>
                                </p:cTn>
                              </p:par>
                              <p:par>
                                <p:cTn id="55" presetID="9" presetClass="emph" presetSubtype="0" nodeType="withEffect">
                                  <p:stCondLst>
                                    <p:cond delay="0"/>
                                  </p:stCondLst>
                                  <p:childTnLst>
                                    <p:set>
                                      <p:cBhvr rctx="PPT">
                                        <p:cTn id="56" dur="indefinite"/>
                                        <p:tgtEl>
                                          <p:spTgt spid="53"/>
                                        </p:tgtEl>
                                        <p:attrNameLst>
                                          <p:attrName>style.opacity</p:attrName>
                                        </p:attrNameLst>
                                      </p:cBhvr>
                                      <p:to>
                                        <p:strVal val="0.5"/>
                                      </p:to>
                                    </p:set>
                                    <p:animEffect filter="image" prLst="opacity: 0.5">
                                      <p:cBhvr rctx="IE">
                                        <p:cTn id="57" dur="indefinite"/>
                                        <p:tgtEl>
                                          <p:spTgt spid="53"/>
                                        </p:tgtEl>
                                      </p:cBhvr>
                                    </p:animEffect>
                                  </p:childTnLst>
                                </p:cTn>
                              </p:par>
                              <p:par>
                                <p:cTn id="58" presetID="9" presetClass="emph" presetSubtype="0" grpId="1" nodeType="withEffect">
                                  <p:stCondLst>
                                    <p:cond delay="0"/>
                                  </p:stCondLst>
                                  <p:childTnLst>
                                    <p:set>
                                      <p:cBhvr rctx="PPT">
                                        <p:cTn id="59" dur="indefinite"/>
                                        <p:tgtEl>
                                          <p:spTgt spid="17"/>
                                        </p:tgtEl>
                                        <p:attrNameLst>
                                          <p:attrName>style.opacity</p:attrName>
                                        </p:attrNameLst>
                                      </p:cBhvr>
                                      <p:to>
                                        <p:strVal val="0.5"/>
                                      </p:to>
                                    </p:set>
                                    <p:animEffect filter="image" prLst="opacity: 0.5">
                                      <p:cBhvr rctx="IE">
                                        <p:cTn id="60" dur="indefinite"/>
                                        <p:tgtEl>
                                          <p:spTgt spid="17"/>
                                        </p:tgtEl>
                                      </p:cBhvr>
                                    </p:animEffect>
                                  </p:childTnLst>
                                </p:cTn>
                              </p:par>
                              <p:par>
                                <p:cTn id="61" presetID="9" presetClass="emph" presetSubtype="0" nodeType="withEffect">
                                  <p:stCondLst>
                                    <p:cond delay="0"/>
                                  </p:stCondLst>
                                  <p:childTnLst>
                                    <p:set>
                                      <p:cBhvr rctx="PPT">
                                        <p:cTn id="62" dur="indefinite"/>
                                        <p:tgtEl>
                                          <p:spTgt spid="11"/>
                                        </p:tgtEl>
                                        <p:attrNameLst>
                                          <p:attrName>style.opacity</p:attrName>
                                        </p:attrNameLst>
                                      </p:cBhvr>
                                      <p:to>
                                        <p:strVal val="0.75"/>
                                      </p:to>
                                    </p:set>
                                    <p:animEffect filter="image" prLst="opacity: 0.75">
                                      <p:cBhvr rctx="IE">
                                        <p:cTn id="63" dur="indefinite"/>
                                        <p:tgtEl>
                                          <p:spTgt spid="11"/>
                                        </p:tgtEl>
                                      </p:cBhvr>
                                    </p:animEffect>
                                  </p:childTnLst>
                                </p:cTn>
                              </p:par>
                              <p:par>
                                <p:cTn id="64" presetID="9" presetClass="emph" presetSubtype="0" nodeType="withEffect">
                                  <p:stCondLst>
                                    <p:cond delay="0"/>
                                  </p:stCondLst>
                                  <p:childTnLst>
                                    <p:set>
                                      <p:cBhvr rctx="PPT">
                                        <p:cTn id="65" dur="indefinite"/>
                                        <p:tgtEl>
                                          <p:spTgt spid="49"/>
                                        </p:tgtEl>
                                        <p:attrNameLst>
                                          <p:attrName>style.opacity</p:attrName>
                                        </p:attrNameLst>
                                      </p:cBhvr>
                                      <p:to>
                                        <p:strVal val="0.5"/>
                                      </p:to>
                                    </p:set>
                                    <p:animEffect filter="image" prLst="opacity: 0.5">
                                      <p:cBhvr rctx="IE">
                                        <p:cTn id="66" dur="indefinite"/>
                                        <p:tgtEl>
                                          <p:spTgt spid="49"/>
                                        </p:tgtEl>
                                      </p:cBhvr>
                                    </p:animEffect>
                                  </p:childTnLst>
                                </p:cTn>
                              </p:par>
                              <p:par>
                                <p:cTn id="67" presetID="9" presetClass="emph" presetSubtype="0" grpId="1" nodeType="withEffect">
                                  <p:stCondLst>
                                    <p:cond delay="0"/>
                                  </p:stCondLst>
                                  <p:childTnLst>
                                    <p:set>
                                      <p:cBhvr rctx="PPT">
                                        <p:cTn id="68" dur="indefinite"/>
                                        <p:tgtEl>
                                          <p:spTgt spid="15"/>
                                        </p:tgtEl>
                                        <p:attrNameLst>
                                          <p:attrName>style.opacity</p:attrName>
                                        </p:attrNameLst>
                                      </p:cBhvr>
                                      <p:to>
                                        <p:strVal val="0.5"/>
                                      </p:to>
                                    </p:set>
                                    <p:animEffect filter="image" prLst="opacity: 0.5">
                                      <p:cBhvr rctx="IE">
                                        <p:cTn id="69" dur="indefinite"/>
                                        <p:tgtEl>
                                          <p:spTgt spid="15"/>
                                        </p:tgtEl>
                                      </p:cBhvr>
                                    </p:animEffect>
                                  </p:childTnLst>
                                </p:cTn>
                              </p:par>
                              <p:par>
                                <p:cTn id="70" presetID="9" presetClass="emph" presetSubtype="0" nodeType="withEffect">
                                  <p:stCondLst>
                                    <p:cond delay="0"/>
                                  </p:stCondLst>
                                  <p:childTnLst>
                                    <p:set>
                                      <p:cBhvr rctx="PPT">
                                        <p:cTn id="71" dur="indefinite"/>
                                        <p:tgtEl>
                                          <p:spTgt spid="9"/>
                                        </p:tgtEl>
                                        <p:attrNameLst>
                                          <p:attrName>style.opacity</p:attrName>
                                        </p:attrNameLst>
                                      </p:cBhvr>
                                      <p:to>
                                        <p:strVal val="0.5"/>
                                      </p:to>
                                    </p:set>
                                    <p:animEffect filter="image" prLst="opacity: 0.5">
                                      <p:cBhvr rctx="IE">
                                        <p:cTn id="72" dur="indefinite"/>
                                        <p:tgtEl>
                                          <p:spTgt spid="9"/>
                                        </p:tgtEl>
                                      </p:cBhvr>
                                    </p:animEffect>
                                  </p:childTnLst>
                                </p:cTn>
                              </p:par>
                              <p:par>
                                <p:cTn id="73" presetID="6" presetClass="entr" presetSubtype="16"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circle(in)">
                                      <p:cBhvr>
                                        <p:cTn id="7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pic>
        <p:nvPicPr>
          <p:cNvPr id="6" name="Picture 5"/>
          <p:cNvPicPr>
            <a:picLocks noChangeAspect="1"/>
          </p:cNvPicPr>
          <p:nvPr/>
        </p:nvPicPr>
        <p:blipFill>
          <a:blip r:embed="rId2"/>
          <a:stretch>
            <a:fillRect/>
          </a:stretch>
        </p:blipFill>
        <p:spPr>
          <a:xfrm>
            <a:off x="6538912" y="2512339"/>
            <a:ext cx="4855138" cy="2427569"/>
          </a:xfrm>
          <a:prstGeom prst="rect">
            <a:avLst/>
          </a:prstGeom>
        </p:spPr>
      </p:pic>
      <p:pic>
        <p:nvPicPr>
          <p:cNvPr id="8" name="Picture 7"/>
          <p:cNvPicPr>
            <a:picLocks noChangeAspect="1"/>
          </p:cNvPicPr>
          <p:nvPr/>
        </p:nvPicPr>
        <p:blipFill>
          <a:blip r:embed="rId3"/>
          <a:stretch>
            <a:fillRect/>
          </a:stretch>
        </p:blipFill>
        <p:spPr>
          <a:xfrm>
            <a:off x="1334082" y="2512339"/>
            <a:ext cx="4372237" cy="2429021"/>
          </a:xfrm>
          <a:prstGeom prst="rect">
            <a:avLst/>
          </a:prstGeom>
        </p:spPr>
      </p:pic>
    </p:spTree>
    <p:extLst>
      <p:ext uri="{BB962C8B-B14F-4D97-AF65-F5344CB8AC3E}">
        <p14:creationId xmlns:p14="http://schemas.microsoft.com/office/powerpoint/2010/main" val="3270949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Microsoft demonstrates Office on iPad Pro</a:t>
            </a:r>
            <a:endParaRPr lang="en-US" dirty="0"/>
          </a:p>
        </p:txBody>
      </p:sp>
      <p:sp>
        <p:nvSpPr>
          <p:cNvPr id="3" name="Footer Placeholder 2"/>
          <p:cNvSpPr>
            <a:spLocks noGrp="1"/>
          </p:cNvSpPr>
          <p:nvPr>
            <p:ph type="ftr" sz="quarter" idx="11"/>
          </p:nvPr>
        </p:nvSpPr>
        <p:spPr/>
        <p:txBody>
          <a:bodyPr/>
          <a:lstStyle/>
          <a:p>
            <a:endParaRPr lang="en-US"/>
          </a:p>
        </p:txBody>
      </p:sp>
      <p:sp>
        <p:nvSpPr>
          <p:cNvPr id="4" name="Rectangle 3"/>
          <p:cNvSpPr/>
          <p:nvPr/>
        </p:nvSpPr>
        <p:spPr>
          <a:xfrm>
            <a:off x="648182" y="1782501"/>
            <a:ext cx="8678381" cy="2985433"/>
          </a:xfrm>
          <a:prstGeom prst="rect">
            <a:avLst/>
          </a:prstGeom>
        </p:spPr>
        <p:txBody>
          <a:bodyPr wrap="square">
            <a:spAutoFit/>
          </a:bodyPr>
          <a:lstStyle/>
          <a:p>
            <a:r>
              <a:rPr lang="en-US" sz="3600" dirty="0"/>
              <a:t>Apple always invites third-party developers to show off some of the most impressive new apps coming to its devices, but today it had something of a surprise guest: </a:t>
            </a:r>
            <a:r>
              <a:rPr lang="en-US" sz="4400" dirty="0"/>
              <a:t>Microsoft</a:t>
            </a:r>
          </a:p>
        </p:txBody>
      </p:sp>
    </p:spTree>
    <p:extLst>
      <p:ext uri="{BB962C8B-B14F-4D97-AF65-F5344CB8AC3E}">
        <p14:creationId xmlns:p14="http://schemas.microsoft.com/office/powerpoint/2010/main" val="1077136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0603" y="1413583"/>
            <a:ext cx="7349924" cy="5265110"/>
          </a:xfrm>
          <a:prstGeom prst="rect">
            <a:avLst/>
          </a:prstGeom>
          <a:solidFill>
            <a:schemeClr val="bg2"/>
          </a:solidFill>
        </p:spPr>
      </p:pic>
      <p:sp>
        <p:nvSpPr>
          <p:cNvPr id="4" name="TextBox 3"/>
          <p:cNvSpPr txBox="1"/>
          <p:nvPr/>
        </p:nvSpPr>
        <p:spPr>
          <a:xfrm>
            <a:off x="1446835" y="278372"/>
            <a:ext cx="9988952" cy="960263"/>
          </a:xfrm>
          <a:prstGeom prst="rect">
            <a:avLst/>
          </a:prstGeom>
          <a:noFill/>
        </p:spPr>
        <p:txBody>
          <a:bodyPr wrap="square" lIns="182880" tIns="146304" rIns="182880" bIns="146304" rtlCol="0">
            <a:spAutoFit/>
          </a:bodyPr>
          <a:lstStyle/>
          <a:p>
            <a:pPr>
              <a:lnSpc>
                <a:spcPct val="90000"/>
              </a:lnSpc>
              <a:spcAft>
                <a:spcPts val="600"/>
              </a:spcAft>
            </a:pPr>
            <a:r>
              <a:rPr lang="es-UY" sz="2400" dirty="0" smtClean="0">
                <a:gradFill>
                  <a:gsLst>
                    <a:gs pos="2917">
                      <a:schemeClr val="tx1"/>
                    </a:gs>
                    <a:gs pos="30000">
                      <a:schemeClr val="tx1"/>
                    </a:gs>
                  </a:gsLst>
                  <a:lin ang="5400000" scaled="0"/>
                </a:gradFill>
              </a:rPr>
              <a:t>Microsoft </a:t>
            </a:r>
            <a:r>
              <a:rPr lang="es-UY" sz="2400" dirty="0" err="1" smtClean="0">
                <a:gradFill>
                  <a:gsLst>
                    <a:gs pos="2917">
                      <a:schemeClr val="tx1"/>
                    </a:gs>
                    <a:gs pos="30000">
                      <a:schemeClr val="tx1"/>
                    </a:gs>
                  </a:gsLst>
                  <a:lin ang="5400000" scaled="0"/>
                </a:gradFill>
              </a:rPr>
              <a:t>Azure</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supports</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the</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broadest</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selection</a:t>
            </a:r>
            <a:r>
              <a:rPr lang="es-UY" sz="2400" dirty="0" smtClean="0">
                <a:gradFill>
                  <a:gsLst>
                    <a:gs pos="2917">
                      <a:schemeClr val="tx1"/>
                    </a:gs>
                    <a:gs pos="30000">
                      <a:schemeClr val="tx1"/>
                    </a:gs>
                  </a:gsLst>
                  <a:lin ang="5400000" scaled="0"/>
                </a:gradFill>
              </a:rPr>
              <a:t> of </a:t>
            </a:r>
            <a:r>
              <a:rPr lang="es-UY" sz="2400" dirty="0" err="1" smtClean="0">
                <a:gradFill>
                  <a:gsLst>
                    <a:gs pos="2917">
                      <a:schemeClr val="tx1"/>
                    </a:gs>
                    <a:gs pos="30000">
                      <a:schemeClr val="tx1"/>
                    </a:gs>
                  </a:gsLst>
                  <a:lin ang="5400000" scaled="0"/>
                </a:gradFill>
              </a:rPr>
              <a:t>Languajes</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Devices</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Databases</a:t>
            </a:r>
            <a:r>
              <a:rPr lang="es-UY" sz="2400" dirty="0" smtClean="0">
                <a:gradFill>
                  <a:gsLst>
                    <a:gs pos="2917">
                      <a:schemeClr val="tx1"/>
                    </a:gs>
                    <a:gs pos="30000">
                      <a:schemeClr val="tx1"/>
                    </a:gs>
                  </a:gsLst>
                  <a:lin ang="5400000" scaled="0"/>
                </a:gradFill>
              </a:rPr>
              <a:t> and </a:t>
            </a:r>
            <a:r>
              <a:rPr lang="es-UY" sz="2400" dirty="0" err="1" smtClean="0">
                <a:gradFill>
                  <a:gsLst>
                    <a:gs pos="2917">
                      <a:schemeClr val="tx1"/>
                    </a:gs>
                    <a:gs pos="30000">
                      <a:schemeClr val="tx1"/>
                    </a:gs>
                  </a:gsLst>
                  <a:lin ang="5400000" scaled="0"/>
                </a:gradFill>
              </a:rPr>
              <a:t>Operating</a:t>
            </a:r>
            <a:r>
              <a:rPr lang="es-UY" sz="2400" dirty="0" smtClean="0">
                <a:gradFill>
                  <a:gsLst>
                    <a:gs pos="2917">
                      <a:schemeClr val="tx1"/>
                    </a:gs>
                    <a:gs pos="30000">
                      <a:schemeClr val="tx1"/>
                    </a:gs>
                  </a:gsLst>
                  <a:lin ang="5400000" scaled="0"/>
                </a:gradFill>
              </a:rPr>
              <a:t> </a:t>
            </a:r>
            <a:r>
              <a:rPr lang="es-UY" sz="2400" dirty="0" err="1" smtClean="0">
                <a:gradFill>
                  <a:gsLst>
                    <a:gs pos="2917">
                      <a:schemeClr val="tx1"/>
                    </a:gs>
                    <a:gs pos="30000">
                      <a:schemeClr val="tx1"/>
                    </a:gs>
                  </a:gsLst>
                  <a:lin ang="5400000" scaled="0"/>
                </a:gradFill>
              </a:rPr>
              <a:t>Systems</a:t>
            </a:r>
            <a:r>
              <a:rPr lang="es-UY" sz="2400" dirty="0" smtClean="0">
                <a:gradFill>
                  <a:gsLst>
                    <a:gs pos="2917">
                      <a:schemeClr val="tx1"/>
                    </a:gs>
                    <a:gs pos="30000">
                      <a:schemeClr val="tx1"/>
                    </a:gs>
                  </a:gsLst>
                  <a:lin ang="5400000" scaled="0"/>
                </a:gradFill>
              </a:rPr>
              <a:t>.</a:t>
            </a:r>
            <a:endParaRPr lang="en-US" sz="2400" dirty="0" err="1"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5818353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24549" y="1007049"/>
            <a:ext cx="5941660" cy="5755983"/>
          </a:xfrm>
          <a:prstGeom prst="rect">
            <a:avLst/>
          </a:prstGeom>
        </p:spPr>
      </p:pic>
      <p:sp>
        <p:nvSpPr>
          <p:cNvPr id="2" name="TextBox 1"/>
          <p:cNvSpPr txBox="1"/>
          <p:nvPr/>
        </p:nvSpPr>
        <p:spPr>
          <a:xfrm>
            <a:off x="300943" y="116428"/>
            <a:ext cx="11991372" cy="683264"/>
          </a:xfrm>
          <a:prstGeom prst="rect">
            <a:avLst/>
          </a:prstGeom>
          <a:noFill/>
        </p:spPr>
        <p:txBody>
          <a:bodyPr wrap="square" lIns="182880" tIns="146304" rIns="182880" bIns="146304" rtlCol="0">
            <a:spAutoFit/>
          </a:bodyPr>
          <a:lstStyle/>
          <a:p>
            <a:pPr>
              <a:lnSpc>
                <a:spcPct val="90000"/>
              </a:lnSpc>
              <a:spcAft>
                <a:spcPts val="600"/>
              </a:spcAft>
            </a:pPr>
            <a:r>
              <a:rPr lang="es-UY" sz="2800" dirty="0" smtClean="0">
                <a:gradFill>
                  <a:gsLst>
                    <a:gs pos="2917">
                      <a:schemeClr val="tx1"/>
                    </a:gs>
                    <a:gs pos="30000">
                      <a:schemeClr val="tx1"/>
                    </a:gs>
                  </a:gsLst>
                  <a:lin ang="5400000" scaled="0"/>
                </a:gradFill>
              </a:rPr>
              <a:t>Microsoft, </a:t>
            </a:r>
            <a:r>
              <a:rPr lang="es-UY" sz="2800" dirty="0" err="1" smtClean="0">
                <a:gradFill>
                  <a:gsLst>
                    <a:gs pos="2917">
                      <a:schemeClr val="tx1"/>
                    </a:gs>
                    <a:gs pos="30000">
                      <a:schemeClr val="tx1"/>
                    </a:gs>
                  </a:gsLst>
                  <a:lin ang="5400000" scaled="0"/>
                </a:gradFill>
              </a:rPr>
              <a:t>the</a:t>
            </a:r>
            <a:r>
              <a:rPr lang="es-UY" sz="2800" dirty="0" smtClean="0">
                <a:gradFill>
                  <a:gsLst>
                    <a:gs pos="2917">
                      <a:schemeClr val="tx1"/>
                    </a:gs>
                    <a:gs pos="30000">
                      <a:schemeClr val="tx1"/>
                    </a:gs>
                  </a:gsLst>
                  <a:lin ang="5400000" scaled="0"/>
                </a:gradFill>
              </a:rPr>
              <a:t> new leader in </a:t>
            </a:r>
            <a:r>
              <a:rPr lang="es-UY" sz="2800" dirty="0" err="1" smtClean="0">
                <a:gradFill>
                  <a:gsLst>
                    <a:gs pos="2917">
                      <a:schemeClr val="tx1"/>
                    </a:gs>
                    <a:gs pos="30000">
                      <a:schemeClr val="tx1"/>
                    </a:gs>
                  </a:gsLst>
                  <a:lin ang="5400000" scaled="0"/>
                </a:gradFill>
              </a:rPr>
              <a:t>Gartner´s</a:t>
            </a:r>
            <a:r>
              <a:rPr lang="es-UY" sz="2800" dirty="0" smtClean="0">
                <a:gradFill>
                  <a:gsLst>
                    <a:gs pos="2917">
                      <a:schemeClr val="tx1"/>
                    </a:gs>
                    <a:gs pos="30000">
                      <a:schemeClr val="tx1"/>
                    </a:gs>
                  </a:gsLst>
                  <a:lin ang="5400000" scaled="0"/>
                </a:gradFill>
              </a:rPr>
              <a:t> Core </a:t>
            </a:r>
            <a:r>
              <a:rPr lang="es-UY" sz="2800" dirty="0" err="1" smtClean="0">
                <a:gradFill>
                  <a:gsLst>
                    <a:gs pos="2917">
                      <a:schemeClr val="tx1"/>
                    </a:gs>
                    <a:gs pos="30000">
                      <a:schemeClr val="tx1"/>
                    </a:gs>
                  </a:gsLst>
                  <a:lin ang="5400000" scaled="0"/>
                </a:gradFill>
              </a:rPr>
              <a:t>Database</a:t>
            </a:r>
            <a:r>
              <a:rPr lang="es-UY" sz="2800" dirty="0" smtClean="0">
                <a:gradFill>
                  <a:gsLst>
                    <a:gs pos="2917">
                      <a:schemeClr val="tx1"/>
                    </a:gs>
                    <a:gs pos="30000">
                      <a:schemeClr val="tx1"/>
                    </a:gs>
                  </a:gsLst>
                  <a:lin ang="5400000" scaled="0"/>
                </a:gradFill>
              </a:rPr>
              <a:t> </a:t>
            </a:r>
            <a:r>
              <a:rPr lang="es-UY" sz="2800" dirty="0" err="1" smtClean="0">
                <a:gradFill>
                  <a:gsLst>
                    <a:gs pos="2917">
                      <a:schemeClr val="tx1"/>
                    </a:gs>
                    <a:gs pos="30000">
                      <a:schemeClr val="tx1"/>
                    </a:gs>
                  </a:gsLst>
                  <a:lin ang="5400000" scaled="0"/>
                </a:gradFill>
              </a:rPr>
              <a:t>magic</a:t>
            </a:r>
            <a:r>
              <a:rPr lang="es-UY" sz="2800" dirty="0" smtClean="0">
                <a:gradFill>
                  <a:gsLst>
                    <a:gs pos="2917">
                      <a:schemeClr val="tx1"/>
                    </a:gs>
                    <a:gs pos="30000">
                      <a:schemeClr val="tx1"/>
                    </a:gs>
                  </a:gsLst>
                  <a:lin ang="5400000" scaled="0"/>
                </a:gradFill>
              </a:rPr>
              <a:t> </a:t>
            </a:r>
            <a:r>
              <a:rPr lang="es-UY" sz="2800" dirty="0" err="1" smtClean="0">
                <a:gradFill>
                  <a:gsLst>
                    <a:gs pos="2917">
                      <a:schemeClr val="tx1"/>
                    </a:gs>
                    <a:gs pos="30000">
                      <a:schemeClr val="tx1"/>
                    </a:gs>
                  </a:gsLst>
                  <a:lin ang="5400000" scaled="0"/>
                </a:gradFill>
              </a:rPr>
              <a:t>quadrant</a:t>
            </a:r>
            <a:r>
              <a:rPr lang="es-UY" sz="2800" dirty="0" smtClean="0">
                <a:gradFill>
                  <a:gsLst>
                    <a:gs pos="2917">
                      <a:schemeClr val="tx1"/>
                    </a:gs>
                    <a:gs pos="30000">
                      <a:schemeClr val="tx1"/>
                    </a:gs>
                  </a:gsLst>
                  <a:lin ang="5400000" scaled="0"/>
                </a:gradFill>
              </a:rPr>
              <a:t>!!!</a:t>
            </a:r>
            <a:endParaRPr lang="en-US" sz="2800" dirty="0" err="1" smtClean="0">
              <a:gradFill>
                <a:gsLst>
                  <a:gs pos="2917">
                    <a:schemeClr val="tx1"/>
                  </a:gs>
                  <a:gs pos="30000">
                    <a:schemeClr val="tx1"/>
                  </a:gs>
                </a:gsLst>
                <a:lin ang="5400000" scaled="0"/>
              </a:gradFill>
            </a:endParaRPr>
          </a:p>
        </p:txBody>
      </p:sp>
      <p:sp>
        <p:nvSpPr>
          <p:cNvPr id="5" name="Oval 4"/>
          <p:cNvSpPr/>
          <p:nvPr/>
        </p:nvSpPr>
        <p:spPr bwMode="auto">
          <a:xfrm>
            <a:off x="7998105" y="1007049"/>
            <a:ext cx="706057" cy="821751"/>
          </a:xfrm>
          <a:prstGeom prst="ellipse">
            <a:avLst/>
          </a:prstGeom>
          <a:no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b="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22211937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6"/>
          <p:cNvSpPr txBox="1">
            <a:spLocks/>
          </p:cNvSpPr>
          <p:nvPr/>
        </p:nvSpPr>
        <p:spPr>
          <a:xfrm>
            <a:off x="2291260" y="5394558"/>
            <a:ext cx="8475284" cy="910907"/>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200" dirty="0"/>
              <a:t>https://www.linkedin.com/pub/nicolas-gutierrez-brum/17/393/b94</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35" y="5198538"/>
            <a:ext cx="1046635" cy="11246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523" y="1408459"/>
            <a:ext cx="1076647" cy="1054524"/>
          </a:xfrm>
          <a:prstGeom prst="rect">
            <a:avLst/>
          </a:prstGeom>
        </p:spPr>
      </p:pic>
      <p:sp>
        <p:nvSpPr>
          <p:cNvPr id="11" name="Title 6"/>
          <p:cNvSpPr txBox="1">
            <a:spLocks/>
          </p:cNvSpPr>
          <p:nvPr/>
        </p:nvSpPr>
        <p:spPr>
          <a:xfrm>
            <a:off x="2291260" y="1552076"/>
            <a:ext cx="8475284" cy="910907"/>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dirty="0" smtClean="0"/>
              <a:t>nicolas.gutierrez@microsoft.com</a:t>
            </a:r>
            <a:endParaRPr lang="en-US" sz="2800" dirty="0"/>
          </a:p>
        </p:txBody>
      </p:sp>
      <p:sp>
        <p:nvSpPr>
          <p:cNvPr id="12" name="Title 2"/>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err="1" smtClean="0"/>
              <a:t>Estemos</a:t>
            </a:r>
            <a:r>
              <a:rPr lang="en-US" sz="4400" dirty="0" smtClean="0"/>
              <a:t> </a:t>
            </a:r>
            <a:r>
              <a:rPr lang="en-US" sz="4400" dirty="0" err="1" smtClean="0"/>
              <a:t>en</a:t>
            </a:r>
            <a:r>
              <a:rPr lang="en-US" sz="4400" dirty="0" smtClean="0"/>
              <a:t> </a:t>
            </a:r>
            <a:r>
              <a:rPr lang="en-US" sz="4400" dirty="0" err="1" smtClean="0"/>
              <a:t>contacto</a:t>
            </a:r>
            <a:r>
              <a:rPr lang="en-US" sz="4400" dirty="0" smtClean="0"/>
              <a:t>…</a:t>
            </a:r>
            <a:endParaRPr lang="en-US" sz="4400" dirty="0"/>
          </a:p>
        </p:txBody>
      </p:sp>
      <p:pic>
        <p:nvPicPr>
          <p:cNvPr id="18" name="Picture 17"/>
          <p:cNvPicPr>
            <a:picLocks noChangeAspect="1"/>
          </p:cNvPicPr>
          <p:nvPr/>
        </p:nvPicPr>
        <p:blipFill>
          <a:blip r:embed="rId4"/>
          <a:stretch>
            <a:fillRect/>
          </a:stretch>
        </p:blipFill>
        <p:spPr>
          <a:xfrm>
            <a:off x="925467" y="2650938"/>
            <a:ext cx="944897" cy="944897"/>
          </a:xfrm>
          <a:prstGeom prst="rect">
            <a:avLst/>
          </a:prstGeom>
        </p:spPr>
      </p:pic>
      <p:sp>
        <p:nvSpPr>
          <p:cNvPr id="19" name="Title 6"/>
          <p:cNvSpPr txBox="1">
            <a:spLocks/>
          </p:cNvSpPr>
          <p:nvPr/>
        </p:nvSpPr>
        <p:spPr>
          <a:xfrm>
            <a:off x="2291260" y="2621605"/>
            <a:ext cx="8475284" cy="910907"/>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dirty="0" smtClean="0"/>
              <a:t>gutierreznicolas10@hotmail.com</a:t>
            </a:r>
            <a:endParaRPr lang="en-US" sz="2800" dirty="0"/>
          </a:p>
        </p:txBody>
      </p:sp>
      <p:pic>
        <p:nvPicPr>
          <p:cNvPr id="4" name="Picture 3"/>
          <p:cNvPicPr>
            <a:picLocks noChangeAspect="1"/>
          </p:cNvPicPr>
          <p:nvPr/>
        </p:nvPicPr>
        <p:blipFill>
          <a:blip r:embed="rId5"/>
          <a:stretch>
            <a:fillRect/>
          </a:stretch>
        </p:blipFill>
        <p:spPr>
          <a:xfrm>
            <a:off x="925467" y="3948404"/>
            <a:ext cx="840265" cy="840265"/>
          </a:xfrm>
          <a:prstGeom prst="rect">
            <a:avLst/>
          </a:prstGeom>
        </p:spPr>
      </p:pic>
      <p:sp>
        <p:nvSpPr>
          <p:cNvPr id="13" name="Title 6"/>
          <p:cNvSpPr txBox="1">
            <a:spLocks/>
          </p:cNvSpPr>
          <p:nvPr/>
        </p:nvSpPr>
        <p:spPr>
          <a:xfrm>
            <a:off x="2291260" y="3869575"/>
            <a:ext cx="8475284" cy="910907"/>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s-UY" sz="2800" dirty="0" err="1" smtClean="0"/>
              <a:t>N_Guti</a:t>
            </a:r>
            <a:endParaRPr lang="en-US" sz="2800" dirty="0"/>
          </a:p>
        </p:txBody>
      </p:sp>
    </p:spTree>
    <p:extLst>
      <p:ext uri="{BB962C8B-B14F-4D97-AF65-F5344CB8AC3E}">
        <p14:creationId xmlns:p14="http://schemas.microsoft.com/office/powerpoint/2010/main" val="206100353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2303362" y="1794076"/>
            <a:ext cx="8484243" cy="2132892"/>
          </a:xfrm>
          <a:prstGeom prst="rect">
            <a:avLst/>
          </a:prstGeom>
          <a:noFill/>
        </p:spPr>
        <p:txBody>
          <a:bodyPr wrap="square" lIns="182880" tIns="146304" rIns="182880" bIns="146304" rtlCol="0">
            <a:spAutoFit/>
          </a:bodyPr>
          <a:lstStyle/>
          <a:p>
            <a:pPr>
              <a:lnSpc>
                <a:spcPct val="90000"/>
              </a:lnSpc>
              <a:spcAft>
                <a:spcPts val="600"/>
              </a:spcAft>
            </a:pPr>
            <a:r>
              <a:rPr lang="es-UY" sz="4000" dirty="0" smtClean="0">
                <a:gradFill>
                  <a:gsLst>
                    <a:gs pos="2917">
                      <a:schemeClr val="tx1"/>
                    </a:gs>
                    <a:gs pos="30000">
                      <a:schemeClr val="tx1"/>
                    </a:gs>
                  </a:gsLst>
                  <a:lin ang="5400000" scaled="0"/>
                </a:gradFill>
              </a:rPr>
              <a:t>Agradecimientos:</a:t>
            </a:r>
          </a:p>
          <a:p>
            <a:pPr>
              <a:lnSpc>
                <a:spcPct val="90000"/>
              </a:lnSpc>
              <a:spcAft>
                <a:spcPts val="600"/>
              </a:spcAft>
            </a:pPr>
            <a:endParaRPr lang="es-UY" sz="2400" dirty="0">
              <a:gradFill>
                <a:gsLst>
                  <a:gs pos="2917">
                    <a:schemeClr val="tx1"/>
                  </a:gs>
                  <a:gs pos="30000">
                    <a:schemeClr val="tx1"/>
                  </a:gs>
                </a:gsLst>
                <a:lin ang="5400000" scaled="0"/>
              </a:gradFill>
            </a:endParaRPr>
          </a:p>
          <a:p>
            <a:pPr>
              <a:lnSpc>
                <a:spcPct val="90000"/>
              </a:lnSpc>
              <a:spcAft>
                <a:spcPts val="600"/>
              </a:spcAft>
            </a:pPr>
            <a:r>
              <a:rPr lang="es-UY" sz="2800" dirty="0" smtClean="0">
                <a:gradFill>
                  <a:gsLst>
                    <a:gs pos="2917">
                      <a:schemeClr val="tx1"/>
                    </a:gs>
                    <a:gs pos="30000">
                      <a:schemeClr val="tx1"/>
                    </a:gs>
                  </a:gsLst>
                  <a:lin ang="5400000" scaled="0"/>
                </a:gradFill>
              </a:rPr>
              <a:t>JOBIC 2015 Comisión Técnica Mixta Salto Grande</a:t>
            </a:r>
          </a:p>
          <a:p>
            <a:pPr>
              <a:lnSpc>
                <a:spcPct val="90000"/>
              </a:lnSpc>
              <a:spcAft>
                <a:spcPts val="600"/>
              </a:spcAft>
            </a:pPr>
            <a:endParaRPr lang="en-US" sz="2400" dirty="0" err="1" smtClean="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2"/>
          <a:stretch>
            <a:fillRect/>
          </a:stretch>
        </p:blipFill>
        <p:spPr>
          <a:xfrm>
            <a:off x="2465406" y="4015161"/>
            <a:ext cx="2482670" cy="1139705"/>
          </a:xfrm>
          <a:prstGeom prst="rect">
            <a:avLst/>
          </a:prstGeom>
        </p:spPr>
      </p:pic>
      <p:sp>
        <p:nvSpPr>
          <p:cNvPr id="4" name="TextBox 3"/>
          <p:cNvSpPr txBox="1"/>
          <p:nvPr/>
        </p:nvSpPr>
        <p:spPr>
          <a:xfrm>
            <a:off x="5481984" y="3871568"/>
            <a:ext cx="4864312" cy="1778949"/>
          </a:xfrm>
          <a:prstGeom prst="rect">
            <a:avLst/>
          </a:prstGeom>
          <a:solidFill>
            <a:schemeClr val="bg2"/>
          </a:solidFill>
          <a:ln>
            <a:solidFill>
              <a:schemeClr val="accent1"/>
            </a:solidFill>
          </a:ln>
        </p:spPr>
        <p:txBody>
          <a:bodyPr wrap="square" lIns="182880" tIns="146304" rIns="182880" bIns="146304" rtlCol="0">
            <a:spAutoFit/>
          </a:bodyPr>
          <a:lstStyle/>
          <a:p>
            <a:pPr>
              <a:lnSpc>
                <a:spcPct val="90000"/>
              </a:lnSpc>
              <a:spcAft>
                <a:spcPts val="600"/>
              </a:spcAft>
            </a:pPr>
            <a:r>
              <a:rPr lang="es-UY" sz="2400" dirty="0" smtClean="0">
                <a:gradFill>
                  <a:gsLst>
                    <a:gs pos="2917">
                      <a:schemeClr val="tx1"/>
                    </a:gs>
                    <a:gs pos="30000">
                      <a:schemeClr val="tx1"/>
                    </a:gs>
                  </a:gsLst>
                  <a:lin ang="5400000" scaled="0"/>
                </a:gradFill>
              </a:rPr>
              <a:t>Alvaro </a:t>
            </a:r>
            <a:r>
              <a:rPr lang="es-UY" sz="2400" dirty="0" err="1" smtClean="0">
                <a:gradFill>
                  <a:gsLst>
                    <a:gs pos="2917">
                      <a:schemeClr val="tx1"/>
                    </a:gs>
                    <a:gs pos="30000">
                      <a:schemeClr val="tx1"/>
                    </a:gs>
                  </a:gsLst>
                  <a:lin ang="5400000" scaled="0"/>
                </a:gradFill>
              </a:rPr>
              <a:t>Frioni</a:t>
            </a:r>
            <a:r>
              <a:rPr lang="es-UY" sz="2400" dirty="0" smtClean="0">
                <a:gradFill>
                  <a:gsLst>
                    <a:gs pos="2917">
                      <a:schemeClr val="tx1"/>
                    </a:gs>
                    <a:gs pos="30000">
                      <a:schemeClr val="tx1"/>
                    </a:gs>
                  </a:gsLst>
                  <a:lin ang="5400000" scaled="0"/>
                </a:gradFill>
              </a:rPr>
              <a:t> </a:t>
            </a:r>
            <a:r>
              <a:rPr lang="es-UY" sz="2400" dirty="0" smtClean="0">
                <a:gradFill>
                  <a:gsLst>
                    <a:gs pos="2917">
                      <a:schemeClr val="tx1"/>
                    </a:gs>
                    <a:gs pos="30000">
                      <a:schemeClr val="tx1"/>
                    </a:gs>
                  </a:gsLst>
                  <a:lin ang="5400000" scaled="0"/>
                </a:gradFill>
                <a:hlinkClick r:id="rId3"/>
              </a:rPr>
              <a:t>afrioni@office2000.com.uy</a:t>
            </a:r>
            <a:endParaRPr lang="es-UY" sz="2400" dirty="0" smtClean="0">
              <a:gradFill>
                <a:gsLst>
                  <a:gs pos="2917">
                    <a:schemeClr val="tx1"/>
                  </a:gs>
                  <a:gs pos="30000">
                    <a:schemeClr val="tx1"/>
                  </a:gs>
                </a:gsLst>
                <a:lin ang="5400000" scaled="0"/>
              </a:gradFill>
            </a:endParaRPr>
          </a:p>
          <a:p>
            <a:pPr>
              <a:lnSpc>
                <a:spcPct val="90000"/>
              </a:lnSpc>
              <a:spcAft>
                <a:spcPts val="600"/>
              </a:spcAft>
            </a:pPr>
            <a:r>
              <a:rPr lang="es-UY" sz="2400" dirty="0" smtClean="0">
                <a:gradFill>
                  <a:gsLst>
                    <a:gs pos="2917">
                      <a:schemeClr val="tx1"/>
                    </a:gs>
                    <a:gs pos="30000">
                      <a:schemeClr val="tx1"/>
                    </a:gs>
                  </a:gsLst>
                  <a:lin ang="5400000" scaled="0"/>
                </a:gradFill>
                <a:hlinkClick r:id="rId4"/>
              </a:rPr>
              <a:t>www.office2000.com.uy</a:t>
            </a:r>
            <a:endParaRPr lang="es-UY" sz="2400" dirty="0" smtClean="0">
              <a:gradFill>
                <a:gsLst>
                  <a:gs pos="2917">
                    <a:schemeClr val="tx1"/>
                  </a:gs>
                  <a:gs pos="30000">
                    <a:schemeClr val="tx1"/>
                  </a:gs>
                </a:gsLst>
                <a:lin ang="5400000" scaled="0"/>
              </a:gradFill>
            </a:endParaRPr>
          </a:p>
          <a:p>
            <a:pPr>
              <a:lnSpc>
                <a:spcPct val="90000"/>
              </a:lnSpc>
              <a:spcAft>
                <a:spcPts val="600"/>
              </a:spcAft>
            </a:pPr>
            <a:endParaRPr lang="en-US" sz="2400" dirty="0" err="1"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7584074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lum bright="10000" contrast="20000"/>
            <a:extLst>
              <a:ext uri="{28A0092B-C50C-407E-A947-70E740481C1C}">
                <a14:useLocalDpi xmlns:a14="http://schemas.microsoft.com/office/drawing/2010/main"/>
              </a:ext>
            </a:extLst>
          </a:blip>
          <a:stretch>
            <a:fillRect/>
          </a:stretch>
        </p:blipFill>
        <p:spPr bwMode="auto">
          <a:xfrm>
            <a:off x="882" y="-11424"/>
            <a:ext cx="12434711" cy="705324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2864440" y="3260337"/>
            <a:ext cx="6707600" cy="473851"/>
          </a:xfrm>
          <a:prstGeom prst="rect">
            <a:avLst/>
          </a:prstGeom>
        </p:spPr>
        <p:txBody>
          <a:bodyPr lIns="93244" tIns="46620" rIns="93244" bIns="46620" anchor="b"/>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a:lnSpc>
                <a:spcPts val="4692"/>
              </a:lnSpc>
              <a:defRPr/>
            </a:pPr>
            <a:r>
              <a:rPr lang="en-US" sz="2856" i="0" kern="900" dirty="0">
                <a:solidFill>
                  <a:schemeClr val="bg2"/>
                </a:solidFill>
              </a:rPr>
              <a:t>THE WORLD HAS CHANGED</a:t>
            </a:r>
          </a:p>
        </p:txBody>
      </p:sp>
    </p:spTree>
    <p:extLst>
      <p:ext uri="{BB962C8B-B14F-4D97-AF65-F5344CB8AC3E}">
        <p14:creationId xmlns:p14="http://schemas.microsoft.com/office/powerpoint/2010/main" val="398694210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304" y="95364"/>
            <a:ext cx="11889564" cy="917575"/>
          </a:xfrm>
        </p:spPr>
        <p:txBody>
          <a:bodyPr/>
          <a:lstStyle/>
          <a:p>
            <a:r>
              <a:rPr lang="en-US" sz="4000" dirty="0" smtClean="0"/>
              <a:t>Mobile devices diversity and management </a:t>
            </a:r>
            <a:br>
              <a:rPr lang="en-US" sz="4000" dirty="0" smtClean="0"/>
            </a:br>
            <a:r>
              <a:rPr lang="en-US" sz="4000" dirty="0" smtClean="0"/>
              <a:t>BYOD /System Center/Intune</a:t>
            </a:r>
            <a:endParaRPr lang="en-US" sz="4000" b="1" dirty="0">
              <a:solidFill>
                <a:schemeClr val="accent2">
                  <a:alpha val="99000"/>
                </a:schemeClr>
              </a:solidFill>
            </a:endParaRPr>
          </a:p>
        </p:txBody>
      </p:sp>
      <p:sp>
        <p:nvSpPr>
          <p:cNvPr id="28" name="Rectangle 27"/>
          <p:cNvSpPr/>
          <p:nvPr/>
        </p:nvSpPr>
        <p:spPr>
          <a:xfrm>
            <a:off x="4985539" y="3931537"/>
            <a:ext cx="7022353" cy="152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ectangle 32"/>
          <p:cNvSpPr/>
          <p:nvPr/>
        </p:nvSpPr>
        <p:spPr>
          <a:xfrm>
            <a:off x="4985539" y="1863437"/>
            <a:ext cx="7022353" cy="1752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Rectangle 33"/>
          <p:cNvSpPr/>
          <p:nvPr/>
        </p:nvSpPr>
        <p:spPr bwMode="auto">
          <a:xfrm>
            <a:off x="95002" y="1863437"/>
            <a:ext cx="4787359" cy="4571999"/>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1874" tIns="60935" rIns="121874" bIns="60935" numCol="1" rtlCol="0" anchor="ctr" anchorCtr="0" compatLnSpc="1">
            <a:prstTxWarp prst="textNoShape">
              <a:avLst/>
            </a:prstTxWarp>
          </a:bodyPr>
          <a:lstStyle/>
          <a:p>
            <a:pPr algn="ctr" defTabSz="1218334"/>
            <a:endParaRPr lang="en-US" sz="2941" dirty="0">
              <a:solidFill>
                <a:srgbClr val="FF0097"/>
              </a:solidFill>
            </a:endParaRPr>
          </a:p>
        </p:txBody>
      </p:sp>
      <p:sp>
        <p:nvSpPr>
          <p:cNvPr id="40" name="Content Placeholder 2"/>
          <p:cNvSpPr txBox="1">
            <a:spLocks/>
          </p:cNvSpPr>
          <p:nvPr/>
        </p:nvSpPr>
        <p:spPr>
          <a:xfrm>
            <a:off x="5264649" y="2015837"/>
            <a:ext cx="6717553" cy="1271117"/>
          </a:xfrm>
          <a:prstGeom prst="rect">
            <a:avLst/>
          </a:prstGeom>
        </p:spPr>
        <p:txBody>
          <a:bodyPr vert="horz" wrap="square" lIns="0" tIns="0" rIns="0" bIns="0" rtlCol="0">
            <a:spAutoFit/>
          </a:bodyPr>
          <a:lstStyle>
            <a:lvl1pPr marL="0" indent="0" algn="l" defTabSz="1243147" rtl="0" eaLnBrk="1" fontAlgn="base" latinLnBrk="0" hangingPunct="1">
              <a:lnSpc>
                <a:spcPct val="90000"/>
              </a:lnSpc>
              <a:spcBef>
                <a:spcPts val="0"/>
              </a:spcBef>
              <a:spcAft>
                <a:spcPts val="1632"/>
              </a:spcAft>
              <a:buClr>
                <a:schemeClr val="accent1"/>
              </a:buClr>
              <a:buSzPct val="110000"/>
              <a:buFont typeface="Avenir LT Pro 45 Book" charset="0"/>
              <a:buNone/>
              <a:defRPr lang="en-US" sz="3300" b="0" kern="1200" cap="none" baseline="0">
                <a:solidFill>
                  <a:srgbClr val="505050"/>
                </a:solidFill>
                <a:latin typeface="Segoe UI Light"/>
                <a:ea typeface="ＭＳ Ｐゴシック" charset="0"/>
                <a:cs typeface="Segoe UI Light"/>
              </a:defRPr>
            </a:lvl1pPr>
            <a:lvl2pPr marL="0" marR="0" indent="0" algn="l" defTabSz="1243147" rtl="0" eaLnBrk="1" fontAlgn="auto" latinLnBrk="0" hangingPunct="1">
              <a:lnSpc>
                <a:spcPct val="90000"/>
              </a:lnSpc>
              <a:spcBef>
                <a:spcPts val="0"/>
              </a:spcBef>
              <a:spcAft>
                <a:spcPts val="1632"/>
              </a:spcAft>
              <a:buClrTx/>
              <a:buSzTx/>
              <a:buFont typeface="Arial" pitchFamily="34" charset="0"/>
              <a:buNone/>
              <a:tabLst/>
              <a:defRPr lang="en-US" sz="1900" b="0" kern="1200">
                <a:solidFill>
                  <a:srgbClr val="505050"/>
                </a:solidFill>
                <a:latin typeface="+mn-lt"/>
                <a:ea typeface="+mn-ea"/>
                <a:cs typeface="+mn-cs"/>
              </a:defRPr>
            </a:lvl2pPr>
            <a:lvl3pPr marL="621573" indent="-310789" algn="l" defTabSz="1243147" rtl="0" eaLnBrk="1" latinLnBrk="0" hangingPunct="1">
              <a:lnSpc>
                <a:spcPct val="90000"/>
              </a:lnSpc>
              <a:spcBef>
                <a:spcPts val="0"/>
              </a:spcBef>
              <a:spcAft>
                <a:spcPts val="1632"/>
              </a:spcAft>
              <a:buFont typeface="Lucida Grande"/>
              <a:buChar char="-"/>
              <a:defRPr lang="en-US" sz="1900" b="0" kern="1200">
                <a:solidFill>
                  <a:srgbClr val="505050"/>
                </a:solidFill>
                <a:latin typeface="+mn-lt"/>
                <a:ea typeface="+mn-ea"/>
                <a:cs typeface="+mn-cs"/>
              </a:defRPr>
            </a:lvl3pPr>
            <a:lvl4pPr marL="852506" indent="-230932" algn="l" defTabSz="1243147" rtl="0" eaLnBrk="1" latinLnBrk="0" hangingPunct="1">
              <a:lnSpc>
                <a:spcPct val="90000"/>
              </a:lnSpc>
              <a:spcBef>
                <a:spcPts val="0"/>
              </a:spcBef>
              <a:spcAft>
                <a:spcPts val="0"/>
              </a:spcAft>
              <a:buFont typeface="Arial" pitchFamily="34" charset="0"/>
              <a:buChar char="•"/>
              <a:defRPr lang="en-US" sz="1900" b="0" kern="1200">
                <a:solidFill>
                  <a:srgbClr val="505050"/>
                </a:solidFill>
                <a:latin typeface="+mn-lt"/>
                <a:ea typeface="+mn-ea"/>
                <a:cs typeface="+mn-cs"/>
              </a:defRPr>
            </a:lvl4pPr>
            <a:lvl5pPr marL="1243147" indent="-310789" algn="l" defTabSz="1243147" rtl="0" eaLnBrk="1" latinLnBrk="0" hangingPunct="1">
              <a:lnSpc>
                <a:spcPct val="90000"/>
              </a:lnSpc>
              <a:spcBef>
                <a:spcPts val="0"/>
              </a:spcBef>
              <a:spcAft>
                <a:spcPts val="0"/>
              </a:spcAft>
              <a:buFont typeface="Lucida Grande"/>
              <a:buChar char="-"/>
              <a:defRPr lang="en-US" sz="1900" b="0" kern="1200">
                <a:solidFill>
                  <a:srgbClr val="505050"/>
                </a:solidFill>
                <a:latin typeface="+mn-lt"/>
                <a:ea typeface="+mn-ea"/>
                <a:cs typeface="+mn-cs"/>
              </a:defRPr>
            </a:lvl5pPr>
            <a:lvl6pPr marL="3418651"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040225"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661798"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283370"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a:lnSpc>
                <a:spcPct val="80000"/>
              </a:lnSpc>
              <a:spcAft>
                <a:spcPts val="588"/>
              </a:spcAft>
              <a:buClr>
                <a:srgbClr val="00BCF2"/>
              </a:buClr>
            </a:pPr>
            <a:r>
              <a:rPr lang="es-MX" sz="2400" dirty="0" smtClean="0">
                <a:solidFill>
                  <a:schemeClr val="tx1"/>
                </a:solidFill>
                <a:latin typeface="Segoe UI Light" pitchFamily="34" charset="0"/>
                <a:ea typeface="+mn-ea"/>
                <a:cs typeface="+mn-cs"/>
              </a:rPr>
              <a:t>Open </a:t>
            </a:r>
            <a:r>
              <a:rPr lang="es-MX" sz="2400" dirty="0" err="1" smtClean="0">
                <a:solidFill>
                  <a:schemeClr val="tx1"/>
                </a:solidFill>
                <a:latin typeface="Segoe UI Light" pitchFamily="34" charset="0"/>
                <a:ea typeface="+mn-ea"/>
                <a:cs typeface="+mn-cs"/>
              </a:rPr>
              <a:t>standards</a:t>
            </a:r>
            <a:endParaRPr lang="es-MX" sz="2400" dirty="0" smtClean="0">
              <a:solidFill>
                <a:schemeClr val="tx1"/>
              </a:solidFill>
              <a:latin typeface="Segoe UI Light" pitchFamily="34" charset="0"/>
              <a:ea typeface="+mn-ea"/>
              <a:cs typeface="+mn-cs"/>
            </a:endParaRPr>
          </a:p>
          <a:p>
            <a:pPr>
              <a:lnSpc>
                <a:spcPct val="80000"/>
              </a:lnSpc>
              <a:spcAft>
                <a:spcPts val="1188"/>
              </a:spcAft>
              <a:buClr>
                <a:srgbClr val="00BCF2"/>
              </a:buClr>
            </a:pPr>
            <a:r>
              <a:rPr lang="es-MX" sz="1600" dirty="0" smtClean="0">
                <a:solidFill>
                  <a:schemeClr val="tx1"/>
                </a:solidFill>
                <a:latin typeface="Segoe UI"/>
                <a:ea typeface="+mn-ea"/>
                <a:cs typeface="+mn-cs"/>
              </a:rPr>
              <a:t>Use Open Mobile Alliance Device Management</a:t>
            </a:r>
          </a:p>
          <a:p>
            <a:pPr>
              <a:lnSpc>
                <a:spcPct val="80000"/>
              </a:lnSpc>
              <a:spcAft>
                <a:spcPts val="1188"/>
              </a:spcAft>
              <a:buClr>
                <a:srgbClr val="00BCF2"/>
              </a:buClr>
            </a:pPr>
            <a:r>
              <a:rPr lang="es-MX" sz="1600" dirty="0" err="1" smtClean="0">
                <a:solidFill>
                  <a:schemeClr val="tx1"/>
                </a:solidFill>
                <a:latin typeface="Segoe UI"/>
                <a:ea typeface="+mn-ea"/>
                <a:cs typeface="+mn-cs"/>
              </a:rPr>
              <a:t>Secure</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Communication</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with</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cloud</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based</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administration</a:t>
            </a:r>
            <a:r>
              <a:rPr lang="es-MX" sz="1600" dirty="0" smtClean="0">
                <a:solidFill>
                  <a:schemeClr val="tx1"/>
                </a:solidFill>
                <a:latin typeface="Segoe UI"/>
                <a:ea typeface="+mn-ea"/>
                <a:cs typeface="+mn-cs"/>
              </a:rPr>
              <a:t> </a:t>
            </a:r>
          </a:p>
          <a:p>
            <a:pPr>
              <a:lnSpc>
                <a:spcPct val="80000"/>
              </a:lnSpc>
              <a:spcAft>
                <a:spcPts val="1188"/>
              </a:spcAft>
              <a:buClr>
                <a:srgbClr val="00BCF2"/>
              </a:buClr>
            </a:pPr>
            <a:r>
              <a:rPr lang="es-MX" sz="1600" dirty="0" err="1" smtClean="0">
                <a:solidFill>
                  <a:schemeClr val="tx1"/>
                </a:solidFill>
                <a:latin typeface="Segoe UI"/>
                <a:ea typeface="+mn-ea"/>
                <a:cs typeface="+mn-cs"/>
              </a:rPr>
              <a:t>Not</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requires</a:t>
            </a:r>
            <a:r>
              <a:rPr lang="es-MX" sz="1600" dirty="0" smtClean="0">
                <a:solidFill>
                  <a:schemeClr val="tx1"/>
                </a:solidFill>
                <a:latin typeface="Segoe UI"/>
                <a:ea typeface="+mn-ea"/>
                <a:cs typeface="+mn-cs"/>
              </a:rPr>
              <a:t> </a:t>
            </a:r>
            <a:r>
              <a:rPr lang="es-MX" sz="1600" dirty="0" err="1" smtClean="0">
                <a:solidFill>
                  <a:schemeClr val="tx1"/>
                </a:solidFill>
                <a:latin typeface="Segoe UI"/>
                <a:ea typeface="+mn-ea"/>
                <a:cs typeface="+mn-cs"/>
              </a:rPr>
              <a:t>add</a:t>
            </a:r>
            <a:r>
              <a:rPr lang="es-MX" sz="1600" dirty="0" smtClean="0">
                <a:solidFill>
                  <a:schemeClr val="tx1"/>
                </a:solidFill>
                <a:latin typeface="Segoe UI"/>
                <a:ea typeface="+mn-ea"/>
                <a:cs typeface="+mn-cs"/>
              </a:rPr>
              <a:t> in </a:t>
            </a:r>
            <a:r>
              <a:rPr lang="es-MX" sz="1600" dirty="0" err="1" smtClean="0">
                <a:solidFill>
                  <a:schemeClr val="tx1"/>
                </a:solidFill>
                <a:latin typeface="Segoe UI"/>
                <a:ea typeface="+mn-ea"/>
                <a:cs typeface="+mn-cs"/>
              </a:rPr>
              <a:t>for</a:t>
            </a:r>
            <a:r>
              <a:rPr lang="es-MX" sz="1600" dirty="0" smtClean="0">
                <a:solidFill>
                  <a:schemeClr val="tx1"/>
                </a:solidFill>
                <a:latin typeface="Segoe UI"/>
                <a:ea typeface="+mn-ea"/>
                <a:cs typeface="+mn-cs"/>
              </a:rPr>
              <a:t> Windows 8.1 y Windows RT 8.1</a:t>
            </a:r>
            <a:endParaRPr lang="es-MX" sz="2400" dirty="0">
              <a:solidFill>
                <a:schemeClr val="tx1"/>
              </a:solidFill>
            </a:endParaRPr>
          </a:p>
        </p:txBody>
      </p:sp>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49" y="2777837"/>
            <a:ext cx="3866625" cy="2677700"/>
          </a:xfrm>
          <a:prstGeom prst="rect">
            <a:avLst/>
          </a:prstGeom>
        </p:spPr>
      </p:pic>
      <p:sp>
        <p:nvSpPr>
          <p:cNvPr id="47" name="Content Placeholder 2"/>
          <p:cNvSpPr txBox="1">
            <a:spLocks/>
          </p:cNvSpPr>
          <p:nvPr/>
        </p:nvSpPr>
        <p:spPr>
          <a:xfrm>
            <a:off x="5214138" y="4085020"/>
            <a:ext cx="6565153" cy="1203406"/>
          </a:xfrm>
          <a:prstGeom prst="rect">
            <a:avLst/>
          </a:prstGeom>
        </p:spPr>
        <p:txBody>
          <a:bodyPr vert="horz" wrap="square" lIns="0" tIns="0" rIns="0" bIns="0" rtlCol="0">
            <a:spAutoFit/>
          </a:bodyPr>
          <a:lstStyle>
            <a:lvl1pPr marL="0" indent="0" algn="l" defTabSz="1243147" rtl="0" eaLnBrk="1" fontAlgn="base" latinLnBrk="0" hangingPunct="1">
              <a:lnSpc>
                <a:spcPct val="90000"/>
              </a:lnSpc>
              <a:spcBef>
                <a:spcPts val="0"/>
              </a:spcBef>
              <a:spcAft>
                <a:spcPts val="1632"/>
              </a:spcAft>
              <a:buClr>
                <a:schemeClr val="accent1"/>
              </a:buClr>
              <a:buSzPct val="110000"/>
              <a:buFont typeface="Avenir LT Pro 45 Book" charset="0"/>
              <a:buNone/>
              <a:defRPr lang="en-US" sz="3300" b="0" kern="1200" cap="none" baseline="0">
                <a:solidFill>
                  <a:srgbClr val="505050"/>
                </a:solidFill>
                <a:latin typeface="Segoe UI Light"/>
                <a:ea typeface="ＭＳ Ｐゴシック" charset="0"/>
                <a:cs typeface="Segoe UI Light"/>
              </a:defRPr>
            </a:lvl1pPr>
            <a:lvl2pPr marL="0" marR="0" indent="0" algn="l" defTabSz="1243147" rtl="0" eaLnBrk="1" fontAlgn="auto" latinLnBrk="0" hangingPunct="1">
              <a:lnSpc>
                <a:spcPct val="90000"/>
              </a:lnSpc>
              <a:spcBef>
                <a:spcPts val="0"/>
              </a:spcBef>
              <a:spcAft>
                <a:spcPts val="1632"/>
              </a:spcAft>
              <a:buClrTx/>
              <a:buSzTx/>
              <a:buFont typeface="Arial" pitchFamily="34" charset="0"/>
              <a:buNone/>
              <a:tabLst/>
              <a:defRPr lang="en-US" sz="1900" b="0" kern="1200">
                <a:solidFill>
                  <a:srgbClr val="505050"/>
                </a:solidFill>
                <a:latin typeface="+mn-lt"/>
                <a:ea typeface="+mn-ea"/>
                <a:cs typeface="+mn-cs"/>
              </a:defRPr>
            </a:lvl2pPr>
            <a:lvl3pPr marL="621573" indent="-310789" algn="l" defTabSz="1243147" rtl="0" eaLnBrk="1" latinLnBrk="0" hangingPunct="1">
              <a:lnSpc>
                <a:spcPct val="90000"/>
              </a:lnSpc>
              <a:spcBef>
                <a:spcPts val="0"/>
              </a:spcBef>
              <a:spcAft>
                <a:spcPts val="1632"/>
              </a:spcAft>
              <a:buFont typeface="Lucida Grande"/>
              <a:buChar char="-"/>
              <a:defRPr lang="en-US" sz="1900" b="0" kern="1200">
                <a:solidFill>
                  <a:srgbClr val="505050"/>
                </a:solidFill>
                <a:latin typeface="+mn-lt"/>
                <a:ea typeface="+mn-ea"/>
                <a:cs typeface="+mn-cs"/>
              </a:defRPr>
            </a:lvl3pPr>
            <a:lvl4pPr marL="852506" indent="-230932" algn="l" defTabSz="1243147" rtl="0" eaLnBrk="1" latinLnBrk="0" hangingPunct="1">
              <a:lnSpc>
                <a:spcPct val="90000"/>
              </a:lnSpc>
              <a:spcBef>
                <a:spcPts val="0"/>
              </a:spcBef>
              <a:spcAft>
                <a:spcPts val="0"/>
              </a:spcAft>
              <a:buFont typeface="Arial" pitchFamily="34" charset="0"/>
              <a:buChar char="•"/>
              <a:defRPr lang="en-US" sz="1900" b="0" kern="1200">
                <a:solidFill>
                  <a:srgbClr val="505050"/>
                </a:solidFill>
                <a:latin typeface="+mn-lt"/>
                <a:ea typeface="+mn-ea"/>
                <a:cs typeface="+mn-cs"/>
              </a:defRPr>
            </a:lvl4pPr>
            <a:lvl5pPr marL="1243147" indent="-310789" algn="l" defTabSz="1243147" rtl="0" eaLnBrk="1" latinLnBrk="0" hangingPunct="1">
              <a:lnSpc>
                <a:spcPct val="90000"/>
              </a:lnSpc>
              <a:spcBef>
                <a:spcPts val="0"/>
              </a:spcBef>
              <a:spcAft>
                <a:spcPts val="0"/>
              </a:spcAft>
              <a:buFont typeface="Lucida Grande"/>
              <a:buChar char="-"/>
              <a:defRPr lang="en-US" sz="1900" b="0" kern="1200">
                <a:solidFill>
                  <a:srgbClr val="505050"/>
                </a:solidFill>
                <a:latin typeface="+mn-lt"/>
                <a:ea typeface="+mn-ea"/>
                <a:cs typeface="+mn-cs"/>
              </a:defRPr>
            </a:lvl5pPr>
            <a:lvl6pPr marL="3418651"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040225"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661798"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283370" indent="-310789" algn="l" defTabSz="1243147"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a:spcAft>
                <a:spcPts val="588"/>
              </a:spcAft>
            </a:pPr>
            <a:r>
              <a:rPr lang="es-MX" sz="2400" dirty="0" err="1" smtClean="0">
                <a:solidFill>
                  <a:srgbClr val="FFFFFF"/>
                </a:solidFill>
              </a:rPr>
              <a:t>Multivendor</a:t>
            </a:r>
            <a:endParaRPr lang="es-MX" sz="2400" dirty="0" smtClean="0">
              <a:solidFill>
                <a:srgbClr val="FFFFFF"/>
              </a:solidFill>
            </a:endParaRPr>
          </a:p>
          <a:p>
            <a:pPr>
              <a:lnSpc>
                <a:spcPct val="80000"/>
              </a:lnSpc>
              <a:spcAft>
                <a:spcPts val="588"/>
              </a:spcAft>
            </a:pPr>
            <a:r>
              <a:rPr lang="es-MX" sz="1600" dirty="0" smtClean="0">
                <a:solidFill>
                  <a:srgbClr val="FFFFFF"/>
                </a:solidFill>
                <a:latin typeface="+mn-lt"/>
              </a:rPr>
              <a:t>Microsoft (Windows Intune)</a:t>
            </a:r>
          </a:p>
          <a:p>
            <a:pPr>
              <a:spcAft>
                <a:spcPts val="588"/>
              </a:spcAft>
            </a:pPr>
            <a:r>
              <a:rPr lang="es-MX" sz="1600" dirty="0" smtClean="0">
                <a:solidFill>
                  <a:srgbClr val="FFFFFF"/>
                </a:solidFill>
                <a:latin typeface="+mn-lt"/>
              </a:rPr>
              <a:t>AirWatch</a:t>
            </a:r>
          </a:p>
          <a:p>
            <a:pPr>
              <a:spcAft>
                <a:spcPts val="2353"/>
              </a:spcAft>
            </a:pPr>
            <a:r>
              <a:rPr lang="es-MX" sz="1600" dirty="0" smtClean="0">
                <a:solidFill>
                  <a:srgbClr val="FFFFFF"/>
                </a:solidFill>
                <a:latin typeface="+mn-lt"/>
              </a:rPr>
              <a:t>Mobile Iron</a:t>
            </a:r>
            <a:endParaRPr lang="es-MX" sz="1600" dirty="0">
              <a:solidFill>
                <a:srgbClr val="FFFFFF"/>
              </a:solidFill>
              <a:latin typeface="+mn-lt"/>
            </a:endParaRPr>
          </a:p>
        </p:txBody>
      </p:sp>
    </p:spTree>
    <p:extLst>
      <p:ext uri="{BB962C8B-B14F-4D97-AF65-F5344CB8AC3E}">
        <p14:creationId xmlns:p14="http://schemas.microsoft.com/office/powerpoint/2010/main" val="22893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878578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446502" y="2938605"/>
            <a:ext cx="5543470" cy="1117315"/>
          </a:xfrm>
          <a:prstGeom prst="rect">
            <a:avLst/>
          </a:prstGeom>
        </p:spPr>
        <p:txBody>
          <a:bodyPr lIns="93244" tIns="46620" rIns="93244" bIns="4662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a:lnSpc>
                <a:spcPts val="3570"/>
              </a:lnSpc>
              <a:defRPr/>
            </a:pPr>
            <a:r>
              <a:rPr lang="en-US" sz="2856" i="0" kern="900" spc="408" dirty="0">
                <a:solidFill>
                  <a:schemeClr val="tx1"/>
                </a:solidFill>
              </a:rPr>
              <a:t>OF THE FORTUNE 500</a:t>
            </a:r>
            <a:br>
              <a:rPr lang="en-US" sz="2856" i="0" kern="900" spc="408" dirty="0">
                <a:solidFill>
                  <a:schemeClr val="tx1"/>
                </a:solidFill>
              </a:rPr>
            </a:br>
            <a:r>
              <a:rPr lang="en-US" sz="2856" i="0" kern="900" spc="408" dirty="0">
                <a:solidFill>
                  <a:schemeClr val="tx1"/>
                </a:solidFill>
              </a:rPr>
              <a:t>IN 1955… </a:t>
            </a:r>
          </a:p>
        </p:txBody>
      </p:sp>
    </p:spTree>
    <p:extLst>
      <p:ext uri="{BB962C8B-B14F-4D97-AF65-F5344CB8AC3E}">
        <p14:creationId xmlns:p14="http://schemas.microsoft.com/office/powerpoint/2010/main" val="232913056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
          <p:cNvSpPr/>
          <p:nvPr/>
        </p:nvSpPr>
        <p:spPr>
          <a:xfrm>
            <a:off x="7646175" y="2061020"/>
            <a:ext cx="1338472" cy="1630859"/>
          </a:xfrm>
          <a:prstGeom prst="rect">
            <a:avLst/>
          </a:prstGeom>
        </p:spPr>
        <p:txBody>
          <a:bodyPr wrap="none">
            <a:spAutoFit/>
          </a:bodyPr>
          <a:lstStyle/>
          <a:p>
            <a:pPr defTabSz="932421"/>
            <a:r>
              <a:rPr lang="en-US" sz="9791" b="1" spc="306" dirty="0">
                <a:cs typeface="Bodoni MT"/>
              </a:rPr>
              <a:t>%</a:t>
            </a:r>
          </a:p>
        </p:txBody>
      </p:sp>
      <p:sp>
        <p:nvSpPr>
          <p:cNvPr id="8" name="89"/>
          <p:cNvSpPr/>
          <p:nvPr/>
        </p:nvSpPr>
        <p:spPr>
          <a:xfrm>
            <a:off x="4238212" y="1452412"/>
            <a:ext cx="3854736" cy="3695888"/>
          </a:xfrm>
          <a:prstGeom prst="rect">
            <a:avLst/>
          </a:prstGeom>
        </p:spPr>
        <p:txBody>
          <a:bodyPr wrap="none">
            <a:spAutoFit/>
          </a:bodyPr>
          <a:lstStyle/>
          <a:p>
            <a:pPr algn="dist" defTabSz="932421"/>
            <a:r>
              <a:rPr lang="en-US" sz="22948" b="1" spc="816" dirty="0">
                <a:cs typeface="Bodoni Std Bold Italic"/>
              </a:rPr>
              <a:t>88</a:t>
            </a:r>
          </a:p>
        </p:txBody>
      </p:sp>
      <p:sp>
        <p:nvSpPr>
          <p:cNvPr id="9" name="ARE GONE"/>
          <p:cNvSpPr txBox="1">
            <a:spLocks/>
          </p:cNvSpPr>
          <p:nvPr/>
        </p:nvSpPr>
        <p:spPr>
          <a:xfrm>
            <a:off x="4991548" y="4766740"/>
            <a:ext cx="2044067" cy="381560"/>
          </a:xfrm>
          <a:prstGeom prst="rect">
            <a:avLst/>
          </a:prstGeom>
        </p:spPr>
        <p:txBody>
          <a:bodyPr vert="horz" lIns="93244" tIns="46620" rIns="93244" bIns="46620" rtlCol="0">
            <a:noAutofit/>
          </a:bodyPr>
          <a:lstStyle>
            <a:lvl1pPr marL="0" indent="0" algn="l" defTabSz="914228" rtl="0" eaLnBrk="1" latinLnBrk="0" hangingPunct="1">
              <a:lnSpc>
                <a:spcPts val="2000"/>
              </a:lnSpc>
              <a:spcBef>
                <a:spcPct val="20000"/>
              </a:spcBef>
              <a:buFontTx/>
              <a:buNone/>
              <a:defRPr sz="1600" b="1" kern="1200" spc="300" baseline="0">
                <a:solidFill>
                  <a:schemeClr val="tx2"/>
                </a:solidFill>
                <a:latin typeface="+mn-lt"/>
                <a:ea typeface="+mn-ea"/>
                <a:cs typeface="+mn-cs"/>
              </a:defRPr>
            </a:lvl1pPr>
            <a:lvl2pPr marL="457114" indent="0" algn="l" defTabSz="914228" rtl="0" eaLnBrk="1" latinLnBrk="0" hangingPunct="1">
              <a:spcBef>
                <a:spcPct val="20000"/>
              </a:spcBef>
              <a:buFontTx/>
              <a:buNone/>
              <a:defRPr sz="4400" b="1" u="sng" kern="1200" spc="400" baseline="0">
                <a:solidFill>
                  <a:srgbClr val="EC5038"/>
                </a:solidFill>
                <a:latin typeface="+mn-lt"/>
                <a:ea typeface="+mn-ea"/>
                <a:cs typeface="+mn-cs"/>
              </a:defRPr>
            </a:lvl2pPr>
            <a:lvl3pPr marL="914228" indent="0" algn="l" defTabSz="914228" rtl="0" eaLnBrk="1" latinLnBrk="0" hangingPunct="1">
              <a:spcBef>
                <a:spcPct val="20000"/>
              </a:spcBef>
              <a:buFontTx/>
              <a:buNone/>
              <a:defRPr sz="2000" b="1" i="1" kern="1200">
                <a:solidFill>
                  <a:schemeClr val="tx2"/>
                </a:solidFill>
                <a:latin typeface="+mj-lt"/>
                <a:ea typeface="+mn-ea"/>
                <a:cs typeface="+mn-cs"/>
              </a:defRPr>
            </a:lvl3pPr>
            <a:lvl4pPr marL="1371342" indent="0" algn="l" defTabSz="914228" rtl="0" eaLnBrk="1" latinLnBrk="0" hangingPunct="1">
              <a:spcBef>
                <a:spcPct val="20000"/>
              </a:spcBef>
              <a:buFontTx/>
              <a:buNone/>
              <a:defRPr sz="2000" b="1" i="1"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1632" dirty="0">
                <a:solidFill>
                  <a:schemeClr val="tx1"/>
                </a:solidFill>
              </a:rPr>
              <a:t>ARE </a:t>
            </a:r>
            <a:r>
              <a:rPr lang="en-US" sz="1632" dirty="0" smtClean="0">
                <a:solidFill>
                  <a:schemeClr val="tx1"/>
                </a:solidFill>
              </a:rPr>
              <a:t>GONE…</a:t>
            </a:r>
            <a:endParaRPr lang="en-US" sz="1632" dirty="0">
              <a:solidFill>
                <a:schemeClr val="tx1"/>
              </a:solidFill>
            </a:endParaRPr>
          </a:p>
        </p:txBody>
      </p:sp>
    </p:spTree>
    <p:extLst>
      <p:ext uri="{BB962C8B-B14F-4D97-AF65-F5344CB8AC3E}">
        <p14:creationId xmlns:p14="http://schemas.microsoft.com/office/powerpoint/2010/main" val="331551312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extBox 9"/>
          <p:cNvSpPr txBox="1"/>
          <p:nvPr/>
        </p:nvSpPr>
        <p:spPr>
          <a:xfrm>
            <a:off x="5119059" y="4956661"/>
            <a:ext cx="2198357" cy="549685"/>
          </a:xfrm>
          <a:prstGeom prst="rect">
            <a:avLst/>
          </a:prstGeom>
          <a:noFill/>
        </p:spPr>
        <p:txBody>
          <a:bodyPr wrap="none" lIns="182854" tIns="146283" rIns="182854" bIns="146283" rtlCol="0">
            <a:spAutoFit/>
          </a:bodyPr>
          <a:lstStyle/>
          <a:p>
            <a:pPr algn="ctr" defTabSz="932063">
              <a:lnSpc>
                <a:spcPct val="90000"/>
              </a:lnSpc>
              <a:spcBef>
                <a:spcPct val="20000"/>
              </a:spcBef>
              <a:buSzPct val="90000"/>
            </a:pPr>
            <a:r>
              <a:rPr lang="en-US" b="1" spc="306" dirty="0"/>
              <a:t>JACK WELCH</a:t>
            </a:r>
          </a:p>
        </p:txBody>
      </p:sp>
      <p:sp>
        <p:nvSpPr>
          <p:cNvPr id="9" name="Title 1"/>
          <p:cNvSpPr txBox="1">
            <a:spLocks/>
          </p:cNvSpPr>
          <p:nvPr/>
        </p:nvSpPr>
        <p:spPr>
          <a:xfrm>
            <a:off x="1756409" y="2486837"/>
            <a:ext cx="8923658" cy="1757362"/>
          </a:xfrm>
          <a:prstGeom prst="rect">
            <a:avLst/>
          </a:prstGeom>
        </p:spPr>
        <p:txBody>
          <a:bodyPr lIns="182854" tIns="146283" rIns="182854" bIns="146283"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defTabSz="914049">
              <a:lnSpc>
                <a:spcPts val="3798"/>
              </a:lnSpc>
            </a:pPr>
            <a:r>
              <a:rPr lang="en-US" sz="3199" b="0" i="0" kern="900" cap="all" spc="200" dirty="0">
                <a:solidFill>
                  <a:schemeClr val="tx1"/>
                </a:solidFill>
                <a:latin typeface="Segoe UI Semibold" panose="020B0702040204020203" pitchFamily="34" charset="0"/>
                <a:cs typeface="Segoe UI Semibold" panose="020B0702040204020203" pitchFamily="34" charset="0"/>
              </a:rPr>
              <a:t>If the rate of change on the outside exceeds the rate of change on the inside, the end is near</a:t>
            </a:r>
            <a:r>
              <a:rPr lang="en-US" sz="3199" b="0" i="0" kern="900" cap="all" spc="200" dirty="0">
                <a:gradFill>
                  <a:gsLst>
                    <a:gs pos="0">
                      <a:srgbClr val="505050"/>
                    </a:gs>
                    <a:gs pos="100000">
                      <a:srgbClr val="505050"/>
                    </a:gs>
                  </a:gsLst>
                  <a:lin ang="5400000" scaled="1"/>
                </a:gradFill>
                <a:latin typeface="Segoe UI Semibold" panose="020B0702040204020203" pitchFamily="34" charset="0"/>
                <a:cs typeface="Segoe UI Semibold" panose="020B0702040204020203" pitchFamily="34" charset="0"/>
              </a:rPr>
              <a:t>. </a:t>
            </a:r>
          </a:p>
        </p:txBody>
      </p:sp>
      <p:cxnSp>
        <p:nvCxnSpPr>
          <p:cNvPr id="4" name="Straight Connector 3"/>
          <p:cNvCxnSpPr/>
          <p:nvPr/>
        </p:nvCxnSpPr>
        <p:spPr>
          <a:xfrm>
            <a:off x="5951576" y="4737851"/>
            <a:ext cx="533324" cy="0"/>
          </a:xfrm>
          <a:prstGeom prst="line">
            <a:avLst/>
          </a:prstGeom>
          <a:noFill/>
          <a:ln w="25400" cap="flat" cmpd="sng" algn="ctr">
            <a:solidFill>
              <a:srgbClr val="B4009E"/>
            </a:solidFill>
            <a:prstDash val="solid"/>
            <a:headEnd type="none"/>
            <a:tailEnd type="none"/>
          </a:ln>
          <a:effectLst/>
        </p:spPr>
      </p:cxnSp>
      <p:sp>
        <p:nvSpPr>
          <p:cNvPr id="8" name="Freeform 5"/>
          <p:cNvSpPr>
            <a:spLocks noEditPoints="1"/>
          </p:cNvSpPr>
          <p:nvPr/>
        </p:nvSpPr>
        <p:spPr bwMode="auto">
          <a:xfrm rot="10800000" flipH="1">
            <a:off x="2153845" y="2386554"/>
            <a:ext cx="454559" cy="421227"/>
          </a:xfrm>
          <a:custGeom>
            <a:avLst/>
            <a:gdLst>
              <a:gd name="T0" fmla="*/ 105 w 280"/>
              <a:gd name="T1" fmla="*/ 146 h 259"/>
              <a:gd name="T2" fmla="*/ 105 w 280"/>
              <a:gd name="T3" fmla="*/ 259 h 259"/>
              <a:gd name="T4" fmla="*/ 0 w 280"/>
              <a:gd name="T5" fmla="*/ 259 h 259"/>
              <a:gd name="T6" fmla="*/ 0 w 280"/>
              <a:gd name="T7" fmla="*/ 170 h 259"/>
              <a:gd name="T8" fmla="*/ 18 w 280"/>
              <a:gd name="T9" fmla="*/ 65 h 259"/>
              <a:gd name="T10" fmla="*/ 89 w 280"/>
              <a:gd name="T11" fmla="*/ 0 h 259"/>
              <a:gd name="T12" fmla="*/ 113 w 280"/>
              <a:gd name="T13" fmla="*/ 38 h 259"/>
              <a:gd name="T14" fmla="*/ 69 w 280"/>
              <a:gd name="T15" fmla="*/ 75 h 259"/>
              <a:gd name="T16" fmla="*/ 54 w 280"/>
              <a:gd name="T17" fmla="*/ 146 h 259"/>
              <a:gd name="T18" fmla="*/ 105 w 280"/>
              <a:gd name="T19" fmla="*/ 146 h 259"/>
              <a:gd name="T20" fmla="*/ 272 w 280"/>
              <a:gd name="T21" fmla="*/ 146 h 259"/>
              <a:gd name="T22" fmla="*/ 272 w 280"/>
              <a:gd name="T23" fmla="*/ 259 h 259"/>
              <a:gd name="T24" fmla="*/ 168 w 280"/>
              <a:gd name="T25" fmla="*/ 259 h 259"/>
              <a:gd name="T26" fmla="*/ 168 w 280"/>
              <a:gd name="T27" fmla="*/ 170 h 259"/>
              <a:gd name="T28" fmla="*/ 185 w 280"/>
              <a:gd name="T29" fmla="*/ 65 h 259"/>
              <a:gd name="T30" fmla="*/ 257 w 280"/>
              <a:gd name="T31" fmla="*/ 0 h 259"/>
              <a:gd name="T32" fmla="*/ 280 w 280"/>
              <a:gd name="T33" fmla="*/ 38 h 259"/>
              <a:gd name="T34" fmla="*/ 237 w 280"/>
              <a:gd name="T35" fmla="*/ 75 h 259"/>
              <a:gd name="T36" fmla="*/ 221 w 280"/>
              <a:gd name="T37" fmla="*/ 146 h 259"/>
              <a:gd name="T38" fmla="*/ 272 w 280"/>
              <a:gd name="T39" fmla="*/ 14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259">
                <a:moveTo>
                  <a:pt x="105" y="146"/>
                </a:moveTo>
                <a:cubicBezTo>
                  <a:pt x="105" y="259"/>
                  <a:pt x="105" y="259"/>
                  <a:pt x="105" y="259"/>
                </a:cubicBezTo>
                <a:cubicBezTo>
                  <a:pt x="0" y="259"/>
                  <a:pt x="0" y="259"/>
                  <a:pt x="0" y="259"/>
                </a:cubicBezTo>
                <a:cubicBezTo>
                  <a:pt x="0" y="170"/>
                  <a:pt x="0" y="170"/>
                  <a:pt x="0" y="170"/>
                </a:cubicBezTo>
                <a:cubicBezTo>
                  <a:pt x="0" y="122"/>
                  <a:pt x="6" y="87"/>
                  <a:pt x="18" y="65"/>
                </a:cubicBezTo>
                <a:cubicBezTo>
                  <a:pt x="33" y="37"/>
                  <a:pt x="57" y="15"/>
                  <a:pt x="89" y="0"/>
                </a:cubicBezTo>
                <a:cubicBezTo>
                  <a:pt x="113" y="38"/>
                  <a:pt x="113" y="38"/>
                  <a:pt x="113" y="38"/>
                </a:cubicBezTo>
                <a:cubicBezTo>
                  <a:pt x="93" y="46"/>
                  <a:pt x="79" y="58"/>
                  <a:pt x="69" y="75"/>
                </a:cubicBezTo>
                <a:cubicBezTo>
                  <a:pt x="60" y="91"/>
                  <a:pt x="55" y="115"/>
                  <a:pt x="54" y="146"/>
                </a:cubicBezTo>
                <a:lnTo>
                  <a:pt x="105" y="146"/>
                </a:lnTo>
                <a:close/>
                <a:moveTo>
                  <a:pt x="272" y="146"/>
                </a:moveTo>
                <a:cubicBezTo>
                  <a:pt x="272" y="259"/>
                  <a:pt x="272" y="259"/>
                  <a:pt x="272" y="259"/>
                </a:cubicBezTo>
                <a:cubicBezTo>
                  <a:pt x="168" y="259"/>
                  <a:pt x="168" y="259"/>
                  <a:pt x="168" y="259"/>
                </a:cubicBezTo>
                <a:cubicBezTo>
                  <a:pt x="168" y="170"/>
                  <a:pt x="168" y="170"/>
                  <a:pt x="168" y="170"/>
                </a:cubicBezTo>
                <a:cubicBezTo>
                  <a:pt x="168" y="122"/>
                  <a:pt x="173" y="87"/>
                  <a:pt x="185" y="65"/>
                </a:cubicBezTo>
                <a:cubicBezTo>
                  <a:pt x="200" y="37"/>
                  <a:pt x="224" y="15"/>
                  <a:pt x="257" y="0"/>
                </a:cubicBezTo>
                <a:cubicBezTo>
                  <a:pt x="280" y="38"/>
                  <a:pt x="280" y="38"/>
                  <a:pt x="280" y="38"/>
                </a:cubicBezTo>
                <a:cubicBezTo>
                  <a:pt x="261" y="46"/>
                  <a:pt x="246" y="58"/>
                  <a:pt x="237" y="75"/>
                </a:cubicBezTo>
                <a:cubicBezTo>
                  <a:pt x="227" y="91"/>
                  <a:pt x="222" y="115"/>
                  <a:pt x="221" y="146"/>
                </a:cubicBezTo>
                <a:lnTo>
                  <a:pt x="272" y="146"/>
                </a:lnTo>
                <a:close/>
              </a:path>
            </a:pathLst>
          </a:custGeom>
          <a:solidFill>
            <a:srgbClr val="B4009E"/>
          </a:solidFill>
          <a:ln>
            <a:noFill/>
          </a:ln>
        </p:spPr>
        <p:txBody>
          <a:bodyPr vert="horz" wrap="square" lIns="91427" tIns="45713" rIns="91427" bIns="45713" numCol="1" anchor="t" anchorCtr="0" compatLnSpc="1">
            <a:prstTxWarp prst="textNoShape">
              <a:avLst/>
            </a:prstTxWarp>
          </a:bodyPr>
          <a:lstStyle/>
          <a:p>
            <a:pPr defTabSz="932563"/>
            <a:endParaRPr lang="en-US" dirty="0"/>
          </a:p>
        </p:txBody>
      </p:sp>
      <p:sp>
        <p:nvSpPr>
          <p:cNvPr id="11" name="Freeform 5"/>
          <p:cNvSpPr>
            <a:spLocks noEditPoints="1"/>
          </p:cNvSpPr>
          <p:nvPr/>
        </p:nvSpPr>
        <p:spPr bwMode="auto">
          <a:xfrm rot="10800000">
            <a:off x="10111378" y="3805937"/>
            <a:ext cx="454559" cy="421227"/>
          </a:xfrm>
          <a:custGeom>
            <a:avLst/>
            <a:gdLst>
              <a:gd name="T0" fmla="*/ 105 w 280"/>
              <a:gd name="T1" fmla="*/ 146 h 259"/>
              <a:gd name="T2" fmla="*/ 105 w 280"/>
              <a:gd name="T3" fmla="*/ 259 h 259"/>
              <a:gd name="T4" fmla="*/ 0 w 280"/>
              <a:gd name="T5" fmla="*/ 259 h 259"/>
              <a:gd name="T6" fmla="*/ 0 w 280"/>
              <a:gd name="T7" fmla="*/ 170 h 259"/>
              <a:gd name="T8" fmla="*/ 18 w 280"/>
              <a:gd name="T9" fmla="*/ 65 h 259"/>
              <a:gd name="T10" fmla="*/ 89 w 280"/>
              <a:gd name="T11" fmla="*/ 0 h 259"/>
              <a:gd name="T12" fmla="*/ 113 w 280"/>
              <a:gd name="T13" fmla="*/ 38 h 259"/>
              <a:gd name="T14" fmla="*/ 69 w 280"/>
              <a:gd name="T15" fmla="*/ 75 h 259"/>
              <a:gd name="T16" fmla="*/ 54 w 280"/>
              <a:gd name="T17" fmla="*/ 146 h 259"/>
              <a:gd name="T18" fmla="*/ 105 w 280"/>
              <a:gd name="T19" fmla="*/ 146 h 259"/>
              <a:gd name="T20" fmla="*/ 272 w 280"/>
              <a:gd name="T21" fmla="*/ 146 h 259"/>
              <a:gd name="T22" fmla="*/ 272 w 280"/>
              <a:gd name="T23" fmla="*/ 259 h 259"/>
              <a:gd name="T24" fmla="*/ 168 w 280"/>
              <a:gd name="T25" fmla="*/ 259 h 259"/>
              <a:gd name="T26" fmla="*/ 168 w 280"/>
              <a:gd name="T27" fmla="*/ 170 h 259"/>
              <a:gd name="T28" fmla="*/ 185 w 280"/>
              <a:gd name="T29" fmla="*/ 65 h 259"/>
              <a:gd name="T30" fmla="*/ 257 w 280"/>
              <a:gd name="T31" fmla="*/ 0 h 259"/>
              <a:gd name="T32" fmla="*/ 280 w 280"/>
              <a:gd name="T33" fmla="*/ 38 h 259"/>
              <a:gd name="T34" fmla="*/ 237 w 280"/>
              <a:gd name="T35" fmla="*/ 75 h 259"/>
              <a:gd name="T36" fmla="*/ 221 w 280"/>
              <a:gd name="T37" fmla="*/ 146 h 259"/>
              <a:gd name="T38" fmla="*/ 272 w 280"/>
              <a:gd name="T39" fmla="*/ 14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259">
                <a:moveTo>
                  <a:pt x="105" y="146"/>
                </a:moveTo>
                <a:cubicBezTo>
                  <a:pt x="105" y="259"/>
                  <a:pt x="105" y="259"/>
                  <a:pt x="105" y="259"/>
                </a:cubicBezTo>
                <a:cubicBezTo>
                  <a:pt x="0" y="259"/>
                  <a:pt x="0" y="259"/>
                  <a:pt x="0" y="259"/>
                </a:cubicBezTo>
                <a:cubicBezTo>
                  <a:pt x="0" y="170"/>
                  <a:pt x="0" y="170"/>
                  <a:pt x="0" y="170"/>
                </a:cubicBezTo>
                <a:cubicBezTo>
                  <a:pt x="0" y="122"/>
                  <a:pt x="6" y="87"/>
                  <a:pt x="18" y="65"/>
                </a:cubicBezTo>
                <a:cubicBezTo>
                  <a:pt x="33" y="37"/>
                  <a:pt x="57" y="15"/>
                  <a:pt x="89" y="0"/>
                </a:cubicBezTo>
                <a:cubicBezTo>
                  <a:pt x="113" y="38"/>
                  <a:pt x="113" y="38"/>
                  <a:pt x="113" y="38"/>
                </a:cubicBezTo>
                <a:cubicBezTo>
                  <a:pt x="93" y="46"/>
                  <a:pt x="79" y="58"/>
                  <a:pt x="69" y="75"/>
                </a:cubicBezTo>
                <a:cubicBezTo>
                  <a:pt x="60" y="91"/>
                  <a:pt x="55" y="115"/>
                  <a:pt x="54" y="146"/>
                </a:cubicBezTo>
                <a:lnTo>
                  <a:pt x="105" y="146"/>
                </a:lnTo>
                <a:close/>
                <a:moveTo>
                  <a:pt x="272" y="146"/>
                </a:moveTo>
                <a:cubicBezTo>
                  <a:pt x="272" y="259"/>
                  <a:pt x="272" y="259"/>
                  <a:pt x="272" y="259"/>
                </a:cubicBezTo>
                <a:cubicBezTo>
                  <a:pt x="168" y="259"/>
                  <a:pt x="168" y="259"/>
                  <a:pt x="168" y="259"/>
                </a:cubicBezTo>
                <a:cubicBezTo>
                  <a:pt x="168" y="170"/>
                  <a:pt x="168" y="170"/>
                  <a:pt x="168" y="170"/>
                </a:cubicBezTo>
                <a:cubicBezTo>
                  <a:pt x="168" y="122"/>
                  <a:pt x="173" y="87"/>
                  <a:pt x="185" y="65"/>
                </a:cubicBezTo>
                <a:cubicBezTo>
                  <a:pt x="200" y="37"/>
                  <a:pt x="224" y="15"/>
                  <a:pt x="257" y="0"/>
                </a:cubicBezTo>
                <a:cubicBezTo>
                  <a:pt x="280" y="38"/>
                  <a:pt x="280" y="38"/>
                  <a:pt x="280" y="38"/>
                </a:cubicBezTo>
                <a:cubicBezTo>
                  <a:pt x="261" y="46"/>
                  <a:pt x="246" y="58"/>
                  <a:pt x="237" y="75"/>
                </a:cubicBezTo>
                <a:cubicBezTo>
                  <a:pt x="227" y="91"/>
                  <a:pt x="222" y="115"/>
                  <a:pt x="221" y="146"/>
                </a:cubicBezTo>
                <a:lnTo>
                  <a:pt x="272" y="146"/>
                </a:lnTo>
                <a:close/>
              </a:path>
            </a:pathLst>
          </a:custGeom>
          <a:solidFill>
            <a:srgbClr val="B4009E"/>
          </a:solidFill>
          <a:ln>
            <a:noFill/>
          </a:ln>
        </p:spPr>
        <p:txBody>
          <a:bodyPr vert="horz" wrap="square" lIns="91427" tIns="45713" rIns="91427" bIns="45713" numCol="1" anchor="t" anchorCtr="0" compatLnSpc="1">
            <a:prstTxWarp prst="textNoShape">
              <a:avLst/>
            </a:prstTxWarp>
          </a:bodyPr>
          <a:lstStyle/>
          <a:p>
            <a:pPr defTabSz="932563"/>
            <a:endParaRPr lang="en-US" dirty="0"/>
          </a:p>
        </p:txBody>
      </p:sp>
    </p:spTree>
    <p:extLst>
      <p:ext uri="{BB962C8B-B14F-4D97-AF65-F5344CB8AC3E}">
        <p14:creationId xmlns:p14="http://schemas.microsoft.com/office/powerpoint/2010/main" val="411719659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6" name="1 title"/>
          <p:cNvSpPr txBox="1">
            <a:spLocks/>
          </p:cNvSpPr>
          <p:nvPr/>
        </p:nvSpPr>
        <p:spPr>
          <a:xfrm>
            <a:off x="303239" y="1012004"/>
            <a:ext cx="11853821" cy="805534"/>
          </a:xfrm>
          <a:prstGeom prst="rect">
            <a:avLst/>
          </a:prstGeom>
          <a:solidFill>
            <a:schemeClr val="bg1"/>
          </a:solidFill>
        </p:spPr>
        <p:txBody>
          <a:bodyPr lIns="146187" tIns="91366" rIns="146187" bIns="91366">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sz="4396" i="1" spc="-40" dirty="0">
                <a:gradFill>
                  <a:gsLst>
                    <a:gs pos="1250">
                      <a:srgbClr val="1E1E1E"/>
                    </a:gs>
                    <a:gs pos="100000">
                      <a:srgbClr val="1E1E1E"/>
                    </a:gs>
                  </a:gsLst>
                  <a:lin ang="5400000" scaled="0"/>
                </a:gradFill>
              </a:rPr>
              <a:t>Client/Server/Productivity…</a:t>
            </a:r>
          </a:p>
        </p:txBody>
      </p:sp>
      <p:pic>
        <p:nvPicPr>
          <p:cNvPr id="100" name="LEFT photo"/>
          <p:cNvPicPr>
            <a:picLocks noChangeAspect="1"/>
          </p:cNvPicPr>
          <p:nvPr/>
        </p:nvPicPr>
        <p:blipFill>
          <a:blip r:embed="rId3">
            <a:extLst>
              <a:ext uri="{28A0092B-C50C-407E-A947-70E740481C1C}">
                <a14:useLocalDpi xmlns:a14="http://schemas.microsoft.com/office/drawing/2010/main" val="0"/>
              </a:ext>
            </a:extLst>
          </a:blip>
          <a:srcRect t="30220" b="2177"/>
          <a:stretch>
            <a:fillRect/>
          </a:stretch>
        </p:blipFill>
        <p:spPr bwMode="auto">
          <a:xfrm>
            <a:off x="5676" y="1950073"/>
            <a:ext cx="12425125" cy="47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LEFT white mask"/>
          <p:cNvSpPr/>
          <p:nvPr/>
        </p:nvSpPr>
        <p:spPr bwMode="auto">
          <a:xfrm>
            <a:off x="5676" y="1950073"/>
            <a:ext cx="12425125" cy="4751063"/>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684" tIns="45684" rIns="45684" bIns="45684" anchor="ctr"/>
          <a:lstStyle/>
          <a:p>
            <a:pPr algn="ctr" defTabSz="913376">
              <a:defRPr/>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a:xfrm>
            <a:off x="277031" y="296563"/>
            <a:ext cx="11884782" cy="917206"/>
          </a:xfrm>
        </p:spPr>
        <p:txBody>
          <a:bodyPr/>
          <a:lstStyle/>
          <a:p>
            <a:pPr defTabSz="932003">
              <a:defRPr/>
            </a:pPr>
            <a:r>
              <a:rPr sz="4798" dirty="0">
                <a:latin typeface="Segoe pro light"/>
                <a:cs typeface="Segoe pro light"/>
              </a:rPr>
              <a:t>Microsoft </a:t>
            </a:r>
            <a:r>
              <a:rPr sz="4798" dirty="0" smtClean="0">
                <a:latin typeface="Segoe pro light"/>
                <a:cs typeface="Segoe pro light"/>
              </a:rPr>
              <a:t>– </a:t>
            </a:r>
            <a:r>
              <a:rPr sz="4798" dirty="0">
                <a:latin typeface="Segoe pro light"/>
                <a:cs typeface="Segoe pro light"/>
              </a:rPr>
              <a:t>Our  Past…</a:t>
            </a:r>
            <a:endParaRPr sz="4798" spc="-40" dirty="0">
              <a:latin typeface="Segoe pro light"/>
              <a:cs typeface="Segoe pro light"/>
            </a:endParaRPr>
          </a:p>
        </p:txBody>
      </p:sp>
      <p:sp useBgFill="1">
        <p:nvSpPr>
          <p:cNvPr id="148" name="RIGHT white mask"/>
          <p:cNvSpPr/>
          <p:nvPr/>
        </p:nvSpPr>
        <p:spPr bwMode="auto">
          <a:xfrm>
            <a:off x="6172219" y="1950073"/>
            <a:ext cx="6258581" cy="475106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684" tIns="45684" rIns="45684" bIns="45684" anchor="ctr"/>
          <a:lstStyle/>
          <a:p>
            <a:pPr algn="ctr" defTabSz="913376">
              <a:defRPr/>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pic>
        <p:nvPicPr>
          <p:cNvPr id="5" name="RIGHT photo new"/>
          <p:cNvPicPr>
            <a:picLocks noChangeAspect="1"/>
          </p:cNvPicPr>
          <p:nvPr/>
        </p:nvPicPr>
        <p:blipFill>
          <a:blip r:embed="rId4">
            <a:extLst>
              <a:ext uri="{28A0092B-C50C-407E-A947-70E740481C1C}">
                <a14:useLocalDpi xmlns:a14="http://schemas.microsoft.com/office/drawing/2010/main" val="0"/>
              </a:ext>
            </a:extLst>
          </a:blip>
          <a:srcRect l="32294" t="44974" r="27090" b="4181"/>
          <a:stretch>
            <a:fillRect/>
          </a:stretch>
        </p:blipFill>
        <p:spPr bwMode="auto">
          <a:xfrm>
            <a:off x="6264257" y="1950073"/>
            <a:ext cx="6166544" cy="47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2 title"/>
          <p:cNvSpPr txBox="1">
            <a:spLocks/>
          </p:cNvSpPr>
          <p:nvPr/>
        </p:nvSpPr>
        <p:spPr>
          <a:xfrm>
            <a:off x="303239" y="1155349"/>
            <a:ext cx="11853821" cy="579338"/>
          </a:xfrm>
          <a:prstGeom prst="rect">
            <a:avLst/>
          </a:prstGeom>
          <a:solidFill>
            <a:schemeClr val="bg1"/>
          </a:solidFill>
        </p:spPr>
        <p:txBody>
          <a:bodyPr lIns="146187" tIns="91366" rIns="146187" bIns="91366">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sz="2799" i="1" spc="-40" dirty="0">
                <a:gradFill>
                  <a:gsLst>
                    <a:gs pos="1250">
                      <a:srgbClr val="1E1E1E"/>
                    </a:gs>
                    <a:gs pos="100000">
                      <a:srgbClr val="1E1E1E"/>
                    </a:gs>
                  </a:gsLst>
                  <a:lin ang="5400000" scaled="0"/>
                </a:gradFill>
                <a:latin typeface="Segoe pro light"/>
                <a:cs typeface="Segoe pro light"/>
              </a:rPr>
              <a:t>Transforming To The </a:t>
            </a:r>
            <a:r>
              <a:rPr sz="2799" i="1" spc="-40" dirty="0" smtClean="0">
                <a:gradFill>
                  <a:gsLst>
                    <a:gs pos="1250">
                      <a:srgbClr val="1E1E1E"/>
                    </a:gs>
                    <a:gs pos="100000">
                      <a:srgbClr val="1E1E1E"/>
                    </a:gs>
                  </a:gsLst>
                  <a:lin ang="5400000" scaled="0"/>
                </a:gradFill>
                <a:latin typeface="Segoe pro light"/>
                <a:cs typeface="Segoe pro light"/>
              </a:rPr>
              <a:t>"Cloud First </a:t>
            </a:r>
            <a:r>
              <a:rPr sz="2799" i="1" spc="-40" dirty="0">
                <a:gradFill>
                  <a:gsLst>
                    <a:gs pos="1250">
                      <a:srgbClr val="1E1E1E"/>
                    </a:gs>
                    <a:gs pos="100000">
                      <a:srgbClr val="1E1E1E"/>
                    </a:gs>
                  </a:gsLst>
                  <a:lin ang="5400000" scaled="0"/>
                </a:gradFill>
                <a:latin typeface="Segoe pro light"/>
                <a:cs typeface="Segoe pro light"/>
              </a:rPr>
              <a:t>&amp; Mobile First </a:t>
            </a:r>
            <a:r>
              <a:rPr sz="2799" i="1" spc="-40" dirty="0" smtClean="0">
                <a:gradFill>
                  <a:gsLst>
                    <a:gs pos="1250">
                      <a:srgbClr val="1E1E1E"/>
                    </a:gs>
                    <a:gs pos="100000">
                      <a:srgbClr val="1E1E1E"/>
                    </a:gs>
                  </a:gsLst>
                  <a:lin ang="5400000" scaled="0"/>
                </a:gradFill>
                <a:latin typeface="Segoe pro light"/>
                <a:cs typeface="Segoe pro light"/>
              </a:rPr>
              <a:t>World"!</a:t>
            </a:r>
            <a:endParaRPr sz="2799" i="1" spc="-40" dirty="0">
              <a:gradFill>
                <a:gsLst>
                  <a:gs pos="1250">
                    <a:srgbClr val="1E1E1E"/>
                  </a:gs>
                  <a:gs pos="100000">
                    <a:srgbClr val="1E1E1E"/>
                  </a:gs>
                </a:gsLst>
                <a:lin ang="5400000" scaled="0"/>
              </a:gradFill>
              <a:latin typeface="Segoe pro light"/>
              <a:cs typeface="Segoe pro light"/>
            </a:endParaRPr>
          </a:p>
        </p:txBody>
      </p:sp>
      <p:grpSp>
        <p:nvGrpSpPr>
          <p:cNvPr id="2" name="Users v2"/>
          <p:cNvGrpSpPr>
            <a:grpSpLocks/>
          </p:cNvGrpSpPr>
          <p:nvPr/>
        </p:nvGrpSpPr>
        <p:grpSpPr bwMode="auto">
          <a:xfrm>
            <a:off x="7222722" y="2115107"/>
            <a:ext cx="4382911" cy="4381325"/>
            <a:chOff x="5153378" y="6514900"/>
            <a:chExt cx="4386142" cy="4386142"/>
          </a:xfrm>
        </p:grpSpPr>
        <p:sp>
          <p:nvSpPr>
            <p:cNvPr id="110" name="Oval 109"/>
            <p:cNvSpPr/>
            <p:nvPr/>
          </p:nvSpPr>
          <p:spPr bwMode="auto">
            <a:xfrm>
              <a:off x="5153378" y="6514900"/>
              <a:ext cx="4386142" cy="4386142"/>
            </a:xfrm>
            <a:prstGeom prst="ellipse">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684" tIns="45684" rIns="45684" bIns="45684" anchor="ctr"/>
            <a:lstStyle/>
            <a:p>
              <a:pPr algn="ctr" defTabSz="913376">
                <a:defRPr/>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grpSp>
          <p:nvGrpSpPr>
            <p:cNvPr id="27696" name="Group 68"/>
            <p:cNvGrpSpPr>
              <a:grpSpLocks/>
            </p:cNvGrpSpPr>
            <p:nvPr/>
          </p:nvGrpSpPr>
          <p:grpSpPr bwMode="auto">
            <a:xfrm>
              <a:off x="5339178" y="6702355"/>
              <a:ext cx="4014542" cy="4011231"/>
              <a:chOff x="1229851" y="1247966"/>
              <a:chExt cx="4014542" cy="4011231"/>
            </a:xfrm>
          </p:grpSpPr>
          <p:sp>
            <p:nvSpPr>
              <p:cNvPr id="70" name="Freeform 6"/>
              <p:cNvSpPr>
                <a:spLocks/>
              </p:cNvSpPr>
              <p:nvPr/>
            </p:nvSpPr>
            <p:spPr bwMode="auto">
              <a:xfrm>
                <a:off x="1569689" y="1247966"/>
                <a:ext cx="2836223" cy="1685512"/>
              </a:xfrm>
              <a:custGeom>
                <a:avLst/>
                <a:gdLst>
                  <a:gd name="T0" fmla="*/ 107 w 661"/>
                  <a:gd name="T1" fmla="*/ 187 h 393"/>
                  <a:gd name="T2" fmla="*/ 336 w 661"/>
                  <a:gd name="T3" fmla="*/ 238 h 393"/>
                  <a:gd name="T4" fmla="*/ 343 w 661"/>
                  <a:gd name="T5" fmla="*/ 240 h 393"/>
                  <a:gd name="T6" fmla="*/ 343 w 661"/>
                  <a:gd name="T7" fmla="*/ 241 h 393"/>
                  <a:gd name="T8" fmla="*/ 389 w 661"/>
                  <a:gd name="T9" fmla="*/ 236 h 393"/>
                  <a:gd name="T10" fmla="*/ 607 w 661"/>
                  <a:gd name="T11" fmla="*/ 393 h 393"/>
                  <a:gd name="T12" fmla="*/ 654 w 661"/>
                  <a:gd name="T13" fmla="*/ 184 h 393"/>
                  <a:gd name="T14" fmla="*/ 624 w 661"/>
                  <a:gd name="T15" fmla="*/ 64 h 393"/>
                  <a:gd name="T16" fmla="*/ 623 w 661"/>
                  <a:gd name="T17" fmla="*/ 63 h 393"/>
                  <a:gd name="T18" fmla="*/ 389 w 661"/>
                  <a:gd name="T19" fmla="*/ 0 h 393"/>
                  <a:gd name="T20" fmla="*/ 0 w 661"/>
                  <a:gd name="T21" fmla="*/ 209 h 393"/>
                  <a:gd name="T22" fmla="*/ 107 w 661"/>
                  <a:gd name="T23" fmla="*/ 18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1" h="393">
                    <a:moveTo>
                      <a:pt x="107" y="187"/>
                    </a:moveTo>
                    <a:cubicBezTo>
                      <a:pt x="162" y="194"/>
                      <a:pt x="329" y="237"/>
                      <a:pt x="336" y="238"/>
                    </a:cubicBezTo>
                    <a:cubicBezTo>
                      <a:pt x="343" y="240"/>
                      <a:pt x="343" y="240"/>
                      <a:pt x="343" y="240"/>
                    </a:cubicBezTo>
                    <a:cubicBezTo>
                      <a:pt x="343" y="241"/>
                      <a:pt x="343" y="241"/>
                      <a:pt x="343" y="241"/>
                    </a:cubicBezTo>
                    <a:cubicBezTo>
                      <a:pt x="358" y="238"/>
                      <a:pt x="373" y="236"/>
                      <a:pt x="389" y="236"/>
                    </a:cubicBezTo>
                    <a:cubicBezTo>
                      <a:pt x="490" y="236"/>
                      <a:pt x="576" y="302"/>
                      <a:pt x="607" y="393"/>
                    </a:cubicBezTo>
                    <a:cubicBezTo>
                      <a:pt x="619" y="348"/>
                      <a:pt x="648" y="228"/>
                      <a:pt x="654" y="184"/>
                    </a:cubicBezTo>
                    <a:cubicBezTo>
                      <a:pt x="661" y="132"/>
                      <a:pt x="624" y="65"/>
                      <a:pt x="624" y="64"/>
                    </a:cubicBezTo>
                    <a:cubicBezTo>
                      <a:pt x="623" y="63"/>
                      <a:pt x="623" y="63"/>
                      <a:pt x="623" y="63"/>
                    </a:cubicBezTo>
                    <a:cubicBezTo>
                      <a:pt x="554" y="23"/>
                      <a:pt x="474" y="0"/>
                      <a:pt x="389" y="0"/>
                    </a:cubicBezTo>
                    <a:cubicBezTo>
                      <a:pt x="226" y="0"/>
                      <a:pt x="83" y="83"/>
                      <a:pt x="0" y="209"/>
                    </a:cubicBezTo>
                    <a:cubicBezTo>
                      <a:pt x="25" y="197"/>
                      <a:pt x="69" y="182"/>
                      <a:pt x="107" y="187"/>
                    </a:cubicBezTo>
                    <a:close/>
                  </a:path>
                </a:pathLst>
              </a:custGeom>
              <a:solidFill>
                <a:srgbClr val="00204F"/>
              </a:solidFill>
              <a:ln>
                <a:noFill/>
              </a:ln>
              <a:extLst>
                <a:ext uri="{91240B29-F687-4f45-9708-019B960494DF}"/>
              </a:extLst>
            </p:spPr>
            <p:txBody>
              <a:bodyPr lIns="91366" tIns="45684" rIns="91366" bIns="45684"/>
              <a:lstStyle/>
              <a:p>
                <a:pPr defTabSz="932003">
                  <a:defRPr/>
                </a:pPr>
                <a:endParaRPr lang="en-US" sz="1798" dirty="0">
                  <a:solidFill>
                    <a:srgbClr val="1E1E1E"/>
                  </a:solidFill>
                  <a:latin typeface="Segoe UI"/>
                </a:endParaRPr>
              </a:p>
            </p:txBody>
          </p:sp>
          <p:sp>
            <p:nvSpPr>
              <p:cNvPr id="71" name="Freeform 7"/>
              <p:cNvSpPr>
                <a:spLocks/>
              </p:cNvSpPr>
              <p:nvPr/>
            </p:nvSpPr>
            <p:spPr bwMode="auto">
              <a:xfrm>
                <a:off x="3556316" y="1586340"/>
                <a:ext cx="1688077" cy="2835661"/>
              </a:xfrm>
              <a:custGeom>
                <a:avLst/>
                <a:gdLst>
                  <a:gd name="T0" fmla="*/ 207 w 393"/>
                  <a:gd name="T1" fmla="*/ 107 h 661"/>
                  <a:gd name="T2" fmla="*/ 155 w 393"/>
                  <a:gd name="T3" fmla="*/ 336 h 661"/>
                  <a:gd name="T4" fmla="*/ 153 w 393"/>
                  <a:gd name="T5" fmla="*/ 343 h 661"/>
                  <a:gd name="T6" fmla="*/ 152 w 393"/>
                  <a:gd name="T7" fmla="*/ 343 h 661"/>
                  <a:gd name="T8" fmla="*/ 157 w 393"/>
                  <a:gd name="T9" fmla="*/ 389 h 661"/>
                  <a:gd name="T10" fmla="*/ 0 w 393"/>
                  <a:gd name="T11" fmla="*/ 608 h 661"/>
                  <a:gd name="T12" fmla="*/ 209 w 393"/>
                  <a:gd name="T13" fmla="*/ 654 h 661"/>
                  <a:gd name="T14" fmla="*/ 329 w 393"/>
                  <a:gd name="T15" fmla="*/ 624 h 661"/>
                  <a:gd name="T16" fmla="*/ 330 w 393"/>
                  <a:gd name="T17" fmla="*/ 624 h 661"/>
                  <a:gd name="T18" fmla="*/ 393 w 393"/>
                  <a:gd name="T19" fmla="*/ 389 h 661"/>
                  <a:gd name="T20" fmla="*/ 185 w 393"/>
                  <a:gd name="T21" fmla="*/ 0 h 661"/>
                  <a:gd name="T22" fmla="*/ 207 w 393"/>
                  <a:gd name="T23" fmla="*/ 10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3" h="661">
                    <a:moveTo>
                      <a:pt x="207" y="107"/>
                    </a:moveTo>
                    <a:cubicBezTo>
                      <a:pt x="200" y="162"/>
                      <a:pt x="157" y="328"/>
                      <a:pt x="155" y="336"/>
                    </a:cubicBezTo>
                    <a:cubicBezTo>
                      <a:pt x="153" y="343"/>
                      <a:pt x="153" y="343"/>
                      <a:pt x="153" y="343"/>
                    </a:cubicBezTo>
                    <a:cubicBezTo>
                      <a:pt x="152" y="343"/>
                      <a:pt x="152" y="343"/>
                      <a:pt x="152" y="343"/>
                    </a:cubicBezTo>
                    <a:cubicBezTo>
                      <a:pt x="155" y="358"/>
                      <a:pt x="157" y="373"/>
                      <a:pt x="157" y="389"/>
                    </a:cubicBezTo>
                    <a:cubicBezTo>
                      <a:pt x="157" y="490"/>
                      <a:pt x="91" y="577"/>
                      <a:pt x="0" y="608"/>
                    </a:cubicBezTo>
                    <a:cubicBezTo>
                      <a:pt x="44" y="619"/>
                      <a:pt x="165" y="649"/>
                      <a:pt x="209" y="654"/>
                    </a:cubicBezTo>
                    <a:cubicBezTo>
                      <a:pt x="261" y="661"/>
                      <a:pt x="328" y="624"/>
                      <a:pt x="329" y="624"/>
                    </a:cubicBezTo>
                    <a:cubicBezTo>
                      <a:pt x="330" y="624"/>
                      <a:pt x="330" y="624"/>
                      <a:pt x="330" y="624"/>
                    </a:cubicBezTo>
                    <a:cubicBezTo>
                      <a:pt x="370" y="555"/>
                      <a:pt x="393" y="474"/>
                      <a:pt x="393" y="389"/>
                    </a:cubicBezTo>
                    <a:cubicBezTo>
                      <a:pt x="393" y="227"/>
                      <a:pt x="311" y="84"/>
                      <a:pt x="185" y="0"/>
                    </a:cubicBezTo>
                    <a:cubicBezTo>
                      <a:pt x="197" y="26"/>
                      <a:pt x="212" y="69"/>
                      <a:pt x="207" y="107"/>
                    </a:cubicBezTo>
                    <a:close/>
                  </a:path>
                </a:pathLst>
              </a:custGeom>
              <a:solidFill>
                <a:srgbClr val="00204F"/>
              </a:solidFill>
              <a:ln>
                <a:noFill/>
              </a:ln>
              <a:extLst>
                <a:ext uri="{91240B29-F687-4f45-9708-019B960494DF}"/>
              </a:extLst>
            </p:spPr>
            <p:txBody>
              <a:bodyPr lIns="91366" tIns="45684" rIns="91366" bIns="45684"/>
              <a:lstStyle/>
              <a:p>
                <a:pPr defTabSz="932003">
                  <a:defRPr/>
                </a:pPr>
                <a:endParaRPr lang="en-US" sz="1798" dirty="0">
                  <a:solidFill>
                    <a:srgbClr val="1E1E1E"/>
                  </a:solidFill>
                  <a:latin typeface="Segoe UI"/>
                </a:endParaRPr>
              </a:p>
            </p:txBody>
          </p:sp>
          <p:sp>
            <p:nvSpPr>
              <p:cNvPr id="72" name="Freeform 8"/>
              <p:cNvSpPr>
                <a:spLocks/>
              </p:cNvSpPr>
              <p:nvPr/>
            </p:nvSpPr>
            <p:spPr bwMode="auto">
              <a:xfrm>
                <a:off x="1229851" y="2089927"/>
                <a:ext cx="1683313" cy="2834073"/>
              </a:xfrm>
              <a:custGeom>
                <a:avLst/>
                <a:gdLst>
                  <a:gd name="T0" fmla="*/ 186 w 392"/>
                  <a:gd name="T1" fmla="*/ 550 h 661"/>
                  <a:gd name="T2" fmla="*/ 237 w 392"/>
                  <a:gd name="T3" fmla="*/ 321 h 661"/>
                  <a:gd name="T4" fmla="*/ 239 w 392"/>
                  <a:gd name="T5" fmla="*/ 314 h 661"/>
                  <a:gd name="T6" fmla="*/ 241 w 392"/>
                  <a:gd name="T7" fmla="*/ 314 h 661"/>
                  <a:gd name="T8" fmla="*/ 237 w 392"/>
                  <a:gd name="T9" fmla="*/ 272 h 661"/>
                  <a:gd name="T10" fmla="*/ 392 w 392"/>
                  <a:gd name="T11" fmla="*/ 53 h 661"/>
                  <a:gd name="T12" fmla="*/ 184 w 392"/>
                  <a:gd name="T13" fmla="*/ 7 h 661"/>
                  <a:gd name="T14" fmla="*/ 64 w 392"/>
                  <a:gd name="T15" fmla="*/ 37 h 661"/>
                  <a:gd name="T16" fmla="*/ 63 w 392"/>
                  <a:gd name="T17" fmla="*/ 38 h 661"/>
                  <a:gd name="T18" fmla="*/ 0 w 392"/>
                  <a:gd name="T19" fmla="*/ 272 h 661"/>
                  <a:gd name="T20" fmla="*/ 209 w 392"/>
                  <a:gd name="T21" fmla="*/ 661 h 661"/>
                  <a:gd name="T22" fmla="*/ 186 w 392"/>
                  <a:gd name="T23" fmla="*/ 55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2" h="661">
                    <a:moveTo>
                      <a:pt x="186" y="550"/>
                    </a:moveTo>
                    <a:cubicBezTo>
                      <a:pt x="193" y="495"/>
                      <a:pt x="235" y="328"/>
                      <a:pt x="237" y="321"/>
                    </a:cubicBezTo>
                    <a:cubicBezTo>
                      <a:pt x="239" y="314"/>
                      <a:pt x="239" y="314"/>
                      <a:pt x="239" y="314"/>
                    </a:cubicBezTo>
                    <a:cubicBezTo>
                      <a:pt x="241" y="314"/>
                      <a:pt x="241" y="314"/>
                      <a:pt x="241" y="314"/>
                    </a:cubicBezTo>
                    <a:cubicBezTo>
                      <a:pt x="238" y="300"/>
                      <a:pt x="237" y="286"/>
                      <a:pt x="237" y="272"/>
                    </a:cubicBezTo>
                    <a:cubicBezTo>
                      <a:pt x="237" y="170"/>
                      <a:pt x="302" y="85"/>
                      <a:pt x="392" y="53"/>
                    </a:cubicBezTo>
                    <a:cubicBezTo>
                      <a:pt x="346" y="42"/>
                      <a:pt x="227" y="13"/>
                      <a:pt x="184" y="7"/>
                    </a:cubicBezTo>
                    <a:cubicBezTo>
                      <a:pt x="132" y="0"/>
                      <a:pt x="65" y="37"/>
                      <a:pt x="64" y="37"/>
                    </a:cubicBezTo>
                    <a:cubicBezTo>
                      <a:pt x="63" y="38"/>
                      <a:pt x="63" y="38"/>
                      <a:pt x="63" y="38"/>
                    </a:cubicBezTo>
                    <a:cubicBezTo>
                      <a:pt x="23" y="107"/>
                      <a:pt x="0" y="187"/>
                      <a:pt x="0" y="272"/>
                    </a:cubicBezTo>
                    <a:cubicBezTo>
                      <a:pt x="0" y="434"/>
                      <a:pt x="83" y="577"/>
                      <a:pt x="209" y="661"/>
                    </a:cubicBezTo>
                    <a:cubicBezTo>
                      <a:pt x="198" y="636"/>
                      <a:pt x="181" y="590"/>
                      <a:pt x="186" y="550"/>
                    </a:cubicBezTo>
                    <a:close/>
                  </a:path>
                </a:pathLst>
              </a:custGeom>
              <a:solidFill>
                <a:srgbClr val="00204F"/>
              </a:solidFill>
              <a:ln>
                <a:noFill/>
              </a:ln>
              <a:extLst>
                <a:ext uri="{91240B29-F687-4f45-9708-019B960494DF}"/>
              </a:extLst>
            </p:spPr>
            <p:txBody>
              <a:bodyPr lIns="91366" tIns="45684" rIns="91366" bIns="45684"/>
              <a:lstStyle/>
              <a:p>
                <a:pPr defTabSz="932003">
                  <a:defRPr/>
                </a:pPr>
                <a:endParaRPr lang="en-US" sz="1798" dirty="0">
                  <a:solidFill>
                    <a:srgbClr val="1E1E1E"/>
                  </a:solidFill>
                  <a:latin typeface="Segoe UI"/>
                </a:endParaRPr>
              </a:p>
            </p:txBody>
          </p:sp>
          <p:sp>
            <p:nvSpPr>
              <p:cNvPr id="90" name="Freeform 9"/>
              <p:cNvSpPr>
                <a:spLocks/>
              </p:cNvSpPr>
              <p:nvPr/>
            </p:nvSpPr>
            <p:spPr bwMode="auto">
              <a:xfrm>
                <a:off x="2066743" y="3565743"/>
                <a:ext cx="2837812" cy="1693454"/>
              </a:xfrm>
              <a:custGeom>
                <a:avLst/>
                <a:gdLst>
                  <a:gd name="T0" fmla="*/ 570 w 661"/>
                  <a:gd name="T1" fmla="*/ 210 h 395"/>
                  <a:gd name="T2" fmla="*/ 554 w 661"/>
                  <a:gd name="T3" fmla="*/ 209 h 395"/>
                  <a:gd name="T4" fmla="*/ 326 w 661"/>
                  <a:gd name="T5" fmla="*/ 158 h 395"/>
                  <a:gd name="T6" fmla="*/ 318 w 661"/>
                  <a:gd name="T7" fmla="*/ 156 h 395"/>
                  <a:gd name="T8" fmla="*/ 318 w 661"/>
                  <a:gd name="T9" fmla="*/ 154 h 395"/>
                  <a:gd name="T10" fmla="*/ 273 w 661"/>
                  <a:gd name="T11" fmla="*/ 159 h 395"/>
                  <a:gd name="T12" fmla="*/ 53 w 661"/>
                  <a:gd name="T13" fmla="*/ 0 h 395"/>
                  <a:gd name="T14" fmla="*/ 7 w 661"/>
                  <a:gd name="T15" fmla="*/ 208 h 395"/>
                  <a:gd name="T16" fmla="*/ 37 w 661"/>
                  <a:gd name="T17" fmla="*/ 328 h 395"/>
                  <a:gd name="T18" fmla="*/ 40 w 661"/>
                  <a:gd name="T19" fmla="*/ 333 h 395"/>
                  <a:gd name="T20" fmla="*/ 273 w 661"/>
                  <a:gd name="T21" fmla="*/ 395 h 395"/>
                  <a:gd name="T22" fmla="*/ 661 w 661"/>
                  <a:gd name="T23" fmla="*/ 188 h 395"/>
                  <a:gd name="T24" fmla="*/ 570 w 661"/>
                  <a:gd name="T25" fmla="*/ 21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1" h="395">
                    <a:moveTo>
                      <a:pt x="570" y="210"/>
                    </a:moveTo>
                    <a:cubicBezTo>
                      <a:pt x="564" y="210"/>
                      <a:pt x="559" y="210"/>
                      <a:pt x="554" y="209"/>
                    </a:cubicBezTo>
                    <a:cubicBezTo>
                      <a:pt x="499" y="202"/>
                      <a:pt x="333" y="160"/>
                      <a:pt x="326" y="158"/>
                    </a:cubicBezTo>
                    <a:cubicBezTo>
                      <a:pt x="318" y="156"/>
                      <a:pt x="318" y="156"/>
                      <a:pt x="318" y="156"/>
                    </a:cubicBezTo>
                    <a:cubicBezTo>
                      <a:pt x="318" y="154"/>
                      <a:pt x="318" y="154"/>
                      <a:pt x="318" y="154"/>
                    </a:cubicBezTo>
                    <a:cubicBezTo>
                      <a:pt x="304" y="157"/>
                      <a:pt x="288" y="159"/>
                      <a:pt x="273" y="159"/>
                    </a:cubicBezTo>
                    <a:cubicBezTo>
                      <a:pt x="170" y="159"/>
                      <a:pt x="83" y="92"/>
                      <a:pt x="53" y="0"/>
                    </a:cubicBezTo>
                    <a:cubicBezTo>
                      <a:pt x="42" y="46"/>
                      <a:pt x="12" y="164"/>
                      <a:pt x="7" y="208"/>
                    </a:cubicBezTo>
                    <a:cubicBezTo>
                      <a:pt x="0" y="260"/>
                      <a:pt x="37" y="327"/>
                      <a:pt x="37" y="328"/>
                    </a:cubicBezTo>
                    <a:cubicBezTo>
                      <a:pt x="40" y="333"/>
                      <a:pt x="40" y="333"/>
                      <a:pt x="40" y="333"/>
                    </a:cubicBezTo>
                    <a:cubicBezTo>
                      <a:pt x="108" y="372"/>
                      <a:pt x="188" y="395"/>
                      <a:pt x="273" y="395"/>
                    </a:cubicBezTo>
                    <a:cubicBezTo>
                      <a:pt x="434" y="395"/>
                      <a:pt x="577" y="313"/>
                      <a:pt x="661" y="188"/>
                    </a:cubicBezTo>
                    <a:cubicBezTo>
                      <a:pt x="638" y="198"/>
                      <a:pt x="603" y="210"/>
                      <a:pt x="570" y="210"/>
                    </a:cubicBezTo>
                    <a:close/>
                  </a:path>
                </a:pathLst>
              </a:custGeom>
              <a:solidFill>
                <a:srgbClr val="00204F"/>
              </a:solidFill>
              <a:ln>
                <a:noFill/>
              </a:ln>
              <a:extLst>
                <a:ext uri="{91240B29-F687-4f45-9708-019B960494DF}"/>
              </a:extLst>
            </p:spPr>
            <p:txBody>
              <a:bodyPr lIns="91366" tIns="45684" rIns="91366" bIns="45684"/>
              <a:lstStyle/>
              <a:p>
                <a:pPr defTabSz="932003">
                  <a:defRPr/>
                </a:pPr>
                <a:endParaRPr lang="en-US" sz="1798" dirty="0">
                  <a:solidFill>
                    <a:srgbClr val="1E1E1E"/>
                  </a:solidFill>
                  <a:latin typeface="Segoe UI"/>
                </a:endParaRPr>
              </a:p>
            </p:txBody>
          </p:sp>
          <p:grpSp>
            <p:nvGrpSpPr>
              <p:cNvPr id="27701" name="Group 90"/>
              <p:cNvGrpSpPr>
                <a:grpSpLocks/>
              </p:cNvGrpSpPr>
              <p:nvPr/>
            </p:nvGrpSpPr>
            <p:grpSpPr bwMode="auto">
              <a:xfrm>
                <a:off x="2776758" y="1454824"/>
                <a:ext cx="993744" cy="636607"/>
                <a:chOff x="9022961" y="2439142"/>
                <a:chExt cx="993744" cy="636607"/>
              </a:xfrm>
            </p:grpSpPr>
            <p:sp>
              <p:nvSpPr>
                <p:cNvPr id="107" name="TextBox 106"/>
                <p:cNvSpPr txBox="1"/>
                <p:nvPr/>
              </p:nvSpPr>
              <p:spPr>
                <a:xfrm>
                  <a:off x="9183044" y="2439142"/>
                  <a:ext cx="833661" cy="636607"/>
                </a:xfrm>
                <a:prstGeom prst="rect">
                  <a:avLst/>
                </a:prstGeom>
                <a:noFill/>
              </p:spPr>
              <p:txBody>
                <a:bodyPr wrap="none" lIns="91366" tIns="91366" rIns="91366" bIns="91366">
                  <a:spAutoFit/>
                </a:bodyPr>
                <a:lstStyle/>
                <a:p>
                  <a:pPr defTabSz="932003">
                    <a:lnSpc>
                      <a:spcPct val="90000"/>
                    </a:lnSpc>
                    <a:spcAft>
                      <a:spcPts val="612"/>
                    </a:spcAft>
                    <a:defRPr/>
                  </a:pP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Digital </a:t>
                  </a:r>
                  <a:b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b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Work</a:t>
                  </a:r>
                </a:p>
              </p:txBody>
            </p:sp>
            <p:sp>
              <p:nvSpPr>
                <p:cNvPr id="108" name="TextBox 107"/>
                <p:cNvSpPr txBox="1"/>
                <p:nvPr/>
              </p:nvSpPr>
              <p:spPr>
                <a:xfrm>
                  <a:off x="9022961" y="2458139"/>
                  <a:ext cx="186517" cy="565058"/>
                </a:xfrm>
                <a:prstGeom prst="rect">
                  <a:avLst/>
                </a:prstGeom>
                <a:noFill/>
              </p:spPr>
              <p:txBody>
                <a:bodyPr wrap="none" lIns="0" tIns="0" rIns="0" bIns="0" anchor="b">
                  <a:spAutoFit/>
                </a:bodyPr>
                <a:lstStyle/>
                <a:p>
                  <a:pPr defTabSz="932003">
                    <a:lnSpc>
                      <a:spcPct val="90000"/>
                    </a:lnSpc>
                    <a:defRPr/>
                  </a:pPr>
                  <a:r>
                    <a:rPr lang="en-US" sz="3996" b="1" dirty="0">
                      <a:gradFill>
                        <a:gsLst>
                          <a:gs pos="63529">
                            <a:srgbClr val="FFFFFF"/>
                          </a:gs>
                          <a:gs pos="44000">
                            <a:srgbClr val="FFFFFF"/>
                          </a:gs>
                        </a:gsLst>
                        <a:lin ang="5400000" scaled="0"/>
                      </a:gradFill>
                      <a:latin typeface="Segoe UI Light"/>
                    </a:rPr>
                    <a:t>1</a:t>
                  </a:r>
                </a:p>
              </p:txBody>
            </p:sp>
          </p:grpSp>
          <p:grpSp>
            <p:nvGrpSpPr>
              <p:cNvPr id="27702" name="Group 91"/>
              <p:cNvGrpSpPr>
                <a:grpSpLocks/>
              </p:cNvGrpSpPr>
              <p:nvPr/>
            </p:nvGrpSpPr>
            <p:grpSpPr bwMode="auto">
              <a:xfrm>
                <a:off x="4340544" y="2741176"/>
                <a:ext cx="833661" cy="1092175"/>
                <a:chOff x="10526845" y="4021565"/>
                <a:chExt cx="833661" cy="1092175"/>
              </a:xfrm>
            </p:grpSpPr>
            <p:sp>
              <p:nvSpPr>
                <p:cNvPr id="105" name="TextBox 104"/>
                <p:cNvSpPr txBox="1"/>
                <p:nvPr/>
              </p:nvSpPr>
              <p:spPr>
                <a:xfrm>
                  <a:off x="10526845" y="4477133"/>
                  <a:ext cx="833661" cy="636607"/>
                </a:xfrm>
                <a:prstGeom prst="rect">
                  <a:avLst/>
                </a:prstGeom>
                <a:noFill/>
              </p:spPr>
              <p:txBody>
                <a:bodyPr wrap="none" lIns="91366" tIns="91366" rIns="91366" bIns="91366">
                  <a:spAutoFit/>
                </a:bodyPr>
                <a:lstStyle/>
                <a:p>
                  <a:pPr defTabSz="932003">
                    <a:lnSpc>
                      <a:spcPct val="90000"/>
                    </a:lnSpc>
                    <a:spcAft>
                      <a:spcPts val="612"/>
                    </a:spcAft>
                    <a:defRPr/>
                  </a:pP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Digital </a:t>
                  </a:r>
                  <a:b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b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Life</a:t>
                  </a:r>
                </a:p>
              </p:txBody>
            </p:sp>
            <p:sp>
              <p:nvSpPr>
                <p:cNvPr id="106" name="TextBox 105"/>
                <p:cNvSpPr txBox="1"/>
                <p:nvPr/>
              </p:nvSpPr>
              <p:spPr>
                <a:xfrm>
                  <a:off x="10613169" y="4021565"/>
                  <a:ext cx="269960" cy="565059"/>
                </a:xfrm>
                <a:prstGeom prst="rect">
                  <a:avLst/>
                </a:prstGeom>
                <a:noFill/>
              </p:spPr>
              <p:txBody>
                <a:bodyPr wrap="none" lIns="0" tIns="0" rIns="0" bIns="0" anchor="b">
                  <a:spAutoFit/>
                </a:bodyPr>
                <a:lstStyle/>
                <a:p>
                  <a:pPr defTabSz="932003">
                    <a:lnSpc>
                      <a:spcPct val="90000"/>
                    </a:lnSpc>
                    <a:defRPr/>
                  </a:pPr>
                  <a:r>
                    <a:rPr lang="en-US" sz="3996" b="1" dirty="0">
                      <a:gradFill>
                        <a:gsLst>
                          <a:gs pos="63529">
                            <a:srgbClr val="FFFFFF"/>
                          </a:gs>
                          <a:gs pos="44000">
                            <a:srgbClr val="FFFFFF"/>
                          </a:gs>
                        </a:gsLst>
                        <a:lin ang="5400000" scaled="0"/>
                      </a:gradFill>
                      <a:latin typeface="Segoe UI Light"/>
                    </a:rPr>
                    <a:t>2</a:t>
                  </a:r>
                </a:p>
              </p:txBody>
            </p:sp>
          </p:grpSp>
          <p:grpSp>
            <p:nvGrpSpPr>
              <p:cNvPr id="27703" name="Group 92"/>
              <p:cNvGrpSpPr>
                <a:grpSpLocks/>
              </p:cNvGrpSpPr>
              <p:nvPr/>
            </p:nvGrpSpPr>
            <p:grpSpPr bwMode="auto">
              <a:xfrm>
                <a:off x="2727759" y="4439401"/>
                <a:ext cx="1005840" cy="636607"/>
                <a:chOff x="8880152" y="5482731"/>
                <a:chExt cx="1005840" cy="636607"/>
              </a:xfrm>
            </p:grpSpPr>
            <p:sp>
              <p:nvSpPr>
                <p:cNvPr id="103" name="TextBox 102"/>
                <p:cNvSpPr txBox="1"/>
                <p:nvPr/>
              </p:nvSpPr>
              <p:spPr>
                <a:xfrm>
                  <a:off x="9111538" y="5482731"/>
                  <a:ext cx="774454" cy="636607"/>
                </a:xfrm>
                <a:prstGeom prst="rect">
                  <a:avLst/>
                </a:prstGeom>
                <a:noFill/>
              </p:spPr>
              <p:txBody>
                <a:bodyPr wrap="none" lIns="91366" tIns="91366" rIns="91366" bIns="91366">
                  <a:spAutoFit/>
                </a:bodyPr>
                <a:lstStyle/>
                <a:p>
                  <a:pPr defTabSz="932003">
                    <a:lnSpc>
                      <a:spcPct val="90000"/>
                    </a:lnSpc>
                    <a:spcAft>
                      <a:spcPts val="612"/>
                    </a:spcAft>
                    <a:defRPr/>
                  </a:pP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Cloud </a:t>
                  </a:r>
                  <a:b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b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OS</a:t>
                  </a:r>
                </a:p>
              </p:txBody>
            </p:sp>
            <p:sp>
              <p:nvSpPr>
                <p:cNvPr id="104" name="TextBox 103"/>
                <p:cNvSpPr txBox="1"/>
                <p:nvPr/>
              </p:nvSpPr>
              <p:spPr>
                <a:xfrm>
                  <a:off x="8880152" y="5505069"/>
                  <a:ext cx="269960" cy="565058"/>
                </a:xfrm>
                <a:prstGeom prst="rect">
                  <a:avLst/>
                </a:prstGeom>
                <a:noFill/>
              </p:spPr>
              <p:txBody>
                <a:bodyPr wrap="none" lIns="0" tIns="0" rIns="0" bIns="0" anchor="b">
                  <a:spAutoFit/>
                </a:bodyPr>
                <a:lstStyle/>
                <a:p>
                  <a:pPr defTabSz="932003">
                    <a:lnSpc>
                      <a:spcPct val="90000"/>
                    </a:lnSpc>
                    <a:defRPr/>
                  </a:pPr>
                  <a:r>
                    <a:rPr lang="en-US" sz="3996" b="1" dirty="0">
                      <a:gradFill>
                        <a:gsLst>
                          <a:gs pos="63529">
                            <a:srgbClr val="FFFFFF"/>
                          </a:gs>
                          <a:gs pos="44000">
                            <a:srgbClr val="FFFFFF"/>
                          </a:gs>
                        </a:gsLst>
                        <a:lin ang="5400000" scaled="0"/>
                      </a:gradFill>
                      <a:latin typeface="Segoe UI Light"/>
                    </a:rPr>
                    <a:t>3</a:t>
                  </a:r>
                </a:p>
              </p:txBody>
            </p:sp>
          </p:grpSp>
          <p:grpSp>
            <p:nvGrpSpPr>
              <p:cNvPr id="27704" name="Group 93"/>
              <p:cNvGrpSpPr>
                <a:grpSpLocks/>
              </p:cNvGrpSpPr>
              <p:nvPr/>
            </p:nvGrpSpPr>
            <p:grpSpPr bwMode="auto">
              <a:xfrm>
                <a:off x="1236011" y="2648933"/>
                <a:ext cx="1051847" cy="1093303"/>
                <a:chOff x="7368621" y="3560300"/>
                <a:chExt cx="1051847" cy="1093303"/>
              </a:xfrm>
            </p:grpSpPr>
            <p:sp>
              <p:nvSpPr>
                <p:cNvPr id="101" name="TextBox 100"/>
                <p:cNvSpPr txBox="1"/>
                <p:nvPr/>
              </p:nvSpPr>
              <p:spPr>
                <a:xfrm>
                  <a:off x="7368621" y="4016996"/>
                  <a:ext cx="1051847" cy="636607"/>
                </a:xfrm>
                <a:prstGeom prst="rect">
                  <a:avLst/>
                </a:prstGeom>
                <a:noFill/>
              </p:spPr>
              <p:txBody>
                <a:bodyPr wrap="none" lIns="91366" tIns="91366" rIns="91366" bIns="91366">
                  <a:spAutoFit/>
                </a:bodyPr>
                <a:lstStyle/>
                <a:p>
                  <a:pPr defTabSz="932003">
                    <a:lnSpc>
                      <a:spcPct val="90000"/>
                    </a:lnSpc>
                    <a:spcAft>
                      <a:spcPts val="612"/>
                    </a:spcAft>
                    <a:defRPr/>
                  </a:pP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Device </a:t>
                  </a:r>
                  <a:b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br>
                  <a:r>
                    <a:rPr lang="en-US" sz="1598" spc="-3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HW &amp; OS</a:t>
                  </a:r>
                </a:p>
              </p:txBody>
            </p:sp>
            <p:sp>
              <p:nvSpPr>
                <p:cNvPr id="102" name="TextBox 101"/>
                <p:cNvSpPr txBox="1"/>
                <p:nvPr/>
              </p:nvSpPr>
              <p:spPr>
                <a:xfrm>
                  <a:off x="7466673" y="3560300"/>
                  <a:ext cx="278140" cy="565059"/>
                </a:xfrm>
                <a:prstGeom prst="rect">
                  <a:avLst/>
                </a:prstGeom>
                <a:noFill/>
              </p:spPr>
              <p:txBody>
                <a:bodyPr wrap="none" lIns="0" tIns="0" rIns="0" bIns="0" anchor="b">
                  <a:spAutoFit/>
                </a:bodyPr>
                <a:lstStyle/>
                <a:p>
                  <a:pPr defTabSz="932003">
                    <a:lnSpc>
                      <a:spcPct val="90000"/>
                    </a:lnSpc>
                    <a:defRPr/>
                  </a:pPr>
                  <a:r>
                    <a:rPr lang="en-US" sz="3996" b="1" dirty="0">
                      <a:gradFill>
                        <a:gsLst>
                          <a:gs pos="63529">
                            <a:srgbClr val="FFFFFF"/>
                          </a:gs>
                          <a:gs pos="44000">
                            <a:srgbClr val="FFFFFF"/>
                          </a:gs>
                        </a:gsLst>
                        <a:lin ang="5400000" scaled="0"/>
                      </a:gradFill>
                      <a:latin typeface="Segoe UI Light"/>
                    </a:rPr>
                    <a:t>4</a:t>
                  </a:r>
                </a:p>
              </p:txBody>
            </p:sp>
          </p:grpSp>
          <p:sp>
            <p:nvSpPr>
              <p:cNvPr id="99" name="TextBox 98"/>
              <p:cNvSpPr txBox="1"/>
              <p:nvPr/>
            </p:nvSpPr>
            <p:spPr>
              <a:xfrm>
                <a:off x="2660178" y="3005594"/>
                <a:ext cx="1155297" cy="502275"/>
              </a:xfrm>
              <a:prstGeom prst="rect">
                <a:avLst/>
              </a:prstGeom>
              <a:noFill/>
            </p:spPr>
            <p:txBody>
              <a:bodyPr wrap="none" lIns="0" tIns="0" rIns="0" bIns="0">
                <a:spAutoFit/>
              </a:bodyPr>
              <a:lstStyle>
                <a:defPPr>
                  <a:defRPr lang="en-US"/>
                </a:defPPr>
                <a:lvl1pPr algn="ctr">
                  <a:lnSpc>
                    <a:spcPct val="80000"/>
                  </a:lnSpc>
                  <a:defRPr sz="3000" b="1" spc="-50">
                    <a:gradFill>
                      <a:gsLst>
                        <a:gs pos="62353">
                          <a:schemeClr val="bg1"/>
                        </a:gs>
                        <a:gs pos="42000">
                          <a:schemeClr val="bg1"/>
                        </a:gs>
                      </a:gsLst>
                      <a:lin ang="5400000" scaled="0"/>
                    </a:gradFill>
                    <a:latin typeface="+mj-lt"/>
                  </a:defRPr>
                </a:lvl1pPr>
              </a:lstStyle>
              <a:p>
                <a:pPr defTabSz="932003">
                  <a:defRPr/>
                </a:pPr>
                <a:r>
                  <a:rPr lang="en-US" sz="3996" dirty="0">
                    <a:gradFill>
                      <a:gsLst>
                        <a:gs pos="29412">
                          <a:srgbClr val="002054"/>
                        </a:gs>
                        <a:gs pos="43000">
                          <a:srgbClr val="002054"/>
                        </a:gs>
                      </a:gsLst>
                      <a:lin ang="5400000" scaled="0"/>
                    </a:gradFill>
                  </a:rPr>
                  <a:t>Users</a:t>
                </a:r>
              </a:p>
            </p:txBody>
          </p:sp>
        </p:grpSp>
      </p:grpSp>
      <p:grpSp>
        <p:nvGrpSpPr>
          <p:cNvPr id="73" name="C&amp;B"/>
          <p:cNvGrpSpPr>
            <a:grpSpLocks/>
          </p:cNvGrpSpPr>
          <p:nvPr/>
        </p:nvGrpSpPr>
        <p:grpSpPr bwMode="auto">
          <a:xfrm>
            <a:off x="738805" y="2115107"/>
            <a:ext cx="4382911" cy="4381325"/>
            <a:chOff x="734827" y="2113460"/>
            <a:chExt cx="4386142" cy="4386142"/>
          </a:xfrm>
        </p:grpSpPr>
        <p:sp>
          <p:nvSpPr>
            <p:cNvPr id="74" name="Oval 73"/>
            <p:cNvSpPr/>
            <p:nvPr/>
          </p:nvSpPr>
          <p:spPr bwMode="auto">
            <a:xfrm>
              <a:off x="734827" y="2113460"/>
              <a:ext cx="4386142" cy="4386142"/>
            </a:xfrm>
            <a:prstGeom prst="ellipse">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684" tIns="45684" rIns="45684" bIns="45684" anchor="ctr"/>
            <a:lstStyle/>
            <a:p>
              <a:pPr algn="ctr" defTabSz="913376">
                <a:defRPr/>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sp>
          <p:nvSpPr>
            <p:cNvPr id="75" name="Freeform 5"/>
            <p:cNvSpPr>
              <a:spLocks/>
            </p:cNvSpPr>
            <p:nvPr/>
          </p:nvSpPr>
          <p:spPr bwMode="auto">
            <a:xfrm>
              <a:off x="838050" y="3316035"/>
              <a:ext cx="2043796" cy="3066010"/>
            </a:xfrm>
            <a:custGeom>
              <a:avLst/>
              <a:gdLst>
                <a:gd name="T0" fmla="*/ 165 w 330"/>
                <a:gd name="T1" fmla="*/ 166 h 496"/>
                <a:gd name="T2" fmla="*/ 187 w 330"/>
                <a:gd name="T3" fmla="*/ 83 h 496"/>
                <a:gd name="T4" fmla="*/ 44 w 330"/>
                <a:gd name="T5" fmla="*/ 0 h 496"/>
                <a:gd name="T6" fmla="*/ 0 w 330"/>
                <a:gd name="T7" fmla="*/ 166 h 496"/>
                <a:gd name="T8" fmla="*/ 330 w 330"/>
                <a:gd name="T9" fmla="*/ 496 h 496"/>
                <a:gd name="T10" fmla="*/ 330 w 330"/>
                <a:gd name="T11" fmla="*/ 331 h 496"/>
                <a:gd name="T12" fmla="*/ 165 w 330"/>
                <a:gd name="T13" fmla="*/ 166 h 496"/>
              </a:gdLst>
              <a:ahLst/>
              <a:cxnLst>
                <a:cxn ang="0">
                  <a:pos x="T0" y="T1"/>
                </a:cxn>
                <a:cxn ang="0">
                  <a:pos x="T2" y="T3"/>
                </a:cxn>
                <a:cxn ang="0">
                  <a:pos x="T4" y="T5"/>
                </a:cxn>
                <a:cxn ang="0">
                  <a:pos x="T6" y="T7"/>
                </a:cxn>
                <a:cxn ang="0">
                  <a:pos x="T8" y="T9"/>
                </a:cxn>
                <a:cxn ang="0">
                  <a:pos x="T10" y="T11"/>
                </a:cxn>
                <a:cxn ang="0">
                  <a:pos x="T12" y="T13"/>
                </a:cxn>
              </a:cxnLst>
              <a:rect l="0" t="0" r="r" b="b"/>
              <a:pathLst>
                <a:path w="330" h="496">
                  <a:moveTo>
                    <a:pt x="165" y="166"/>
                  </a:moveTo>
                  <a:cubicBezTo>
                    <a:pt x="165" y="135"/>
                    <a:pt x="173" y="107"/>
                    <a:pt x="187" y="83"/>
                  </a:cubicBezTo>
                  <a:cubicBezTo>
                    <a:pt x="44" y="0"/>
                    <a:pt x="44" y="0"/>
                    <a:pt x="44" y="0"/>
                  </a:cubicBezTo>
                  <a:cubicBezTo>
                    <a:pt x="16" y="49"/>
                    <a:pt x="0" y="105"/>
                    <a:pt x="0" y="166"/>
                  </a:cubicBezTo>
                  <a:cubicBezTo>
                    <a:pt x="0" y="348"/>
                    <a:pt x="148" y="496"/>
                    <a:pt x="330" y="496"/>
                  </a:cubicBezTo>
                  <a:cubicBezTo>
                    <a:pt x="330" y="331"/>
                    <a:pt x="330" y="331"/>
                    <a:pt x="330" y="331"/>
                  </a:cubicBezTo>
                  <a:cubicBezTo>
                    <a:pt x="239" y="331"/>
                    <a:pt x="165" y="257"/>
                    <a:pt x="165" y="166"/>
                  </a:cubicBezTo>
                  <a:close/>
                </a:path>
              </a:pathLst>
            </a:custGeom>
            <a:solidFill>
              <a:srgbClr val="0073C7"/>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76" name="Freeform 6"/>
            <p:cNvSpPr>
              <a:spLocks/>
            </p:cNvSpPr>
            <p:nvPr/>
          </p:nvSpPr>
          <p:spPr bwMode="auto">
            <a:xfrm>
              <a:off x="2969187" y="3316035"/>
              <a:ext cx="2048560" cy="3066010"/>
            </a:xfrm>
            <a:custGeom>
              <a:avLst/>
              <a:gdLst>
                <a:gd name="T0" fmla="*/ 144 w 331"/>
                <a:gd name="T1" fmla="*/ 83 h 496"/>
                <a:gd name="T2" fmla="*/ 166 w 331"/>
                <a:gd name="T3" fmla="*/ 166 h 496"/>
                <a:gd name="T4" fmla="*/ 0 w 331"/>
                <a:gd name="T5" fmla="*/ 331 h 496"/>
                <a:gd name="T6" fmla="*/ 0 w 331"/>
                <a:gd name="T7" fmla="*/ 496 h 496"/>
                <a:gd name="T8" fmla="*/ 331 w 331"/>
                <a:gd name="T9" fmla="*/ 166 h 496"/>
                <a:gd name="T10" fmla="*/ 287 w 331"/>
                <a:gd name="T11" fmla="*/ 0 h 496"/>
                <a:gd name="T12" fmla="*/ 144 w 331"/>
                <a:gd name="T13" fmla="*/ 83 h 496"/>
              </a:gdLst>
              <a:ahLst/>
              <a:cxnLst>
                <a:cxn ang="0">
                  <a:pos x="T0" y="T1"/>
                </a:cxn>
                <a:cxn ang="0">
                  <a:pos x="T2" y="T3"/>
                </a:cxn>
                <a:cxn ang="0">
                  <a:pos x="T4" y="T5"/>
                </a:cxn>
                <a:cxn ang="0">
                  <a:pos x="T6" y="T7"/>
                </a:cxn>
                <a:cxn ang="0">
                  <a:pos x="T8" y="T9"/>
                </a:cxn>
                <a:cxn ang="0">
                  <a:pos x="T10" y="T11"/>
                </a:cxn>
                <a:cxn ang="0">
                  <a:pos x="T12" y="T13"/>
                </a:cxn>
              </a:cxnLst>
              <a:rect l="0" t="0" r="r" b="b"/>
              <a:pathLst>
                <a:path w="331" h="496">
                  <a:moveTo>
                    <a:pt x="144" y="83"/>
                  </a:moveTo>
                  <a:cubicBezTo>
                    <a:pt x="158" y="107"/>
                    <a:pt x="166" y="135"/>
                    <a:pt x="166" y="166"/>
                  </a:cubicBezTo>
                  <a:cubicBezTo>
                    <a:pt x="166" y="257"/>
                    <a:pt x="92" y="331"/>
                    <a:pt x="0" y="331"/>
                  </a:cubicBezTo>
                  <a:cubicBezTo>
                    <a:pt x="0" y="496"/>
                    <a:pt x="0" y="496"/>
                    <a:pt x="0" y="496"/>
                  </a:cubicBezTo>
                  <a:cubicBezTo>
                    <a:pt x="183" y="496"/>
                    <a:pt x="331" y="348"/>
                    <a:pt x="331" y="166"/>
                  </a:cubicBezTo>
                  <a:cubicBezTo>
                    <a:pt x="331" y="105"/>
                    <a:pt x="315" y="49"/>
                    <a:pt x="287" y="0"/>
                  </a:cubicBezTo>
                  <a:lnTo>
                    <a:pt x="144" y="83"/>
                  </a:lnTo>
                  <a:close/>
                </a:path>
              </a:pathLst>
            </a:custGeom>
            <a:solidFill>
              <a:srgbClr val="0073C7"/>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77" name="Freeform 7"/>
            <p:cNvSpPr>
              <a:spLocks/>
            </p:cNvSpPr>
            <p:nvPr/>
          </p:nvSpPr>
          <p:spPr bwMode="auto">
            <a:xfrm>
              <a:off x="1155656" y="2235783"/>
              <a:ext cx="3544485" cy="1533004"/>
            </a:xfrm>
            <a:custGeom>
              <a:avLst/>
              <a:gdLst>
                <a:gd name="T0" fmla="*/ 286 w 573"/>
                <a:gd name="T1" fmla="*/ 165 h 248"/>
                <a:gd name="T2" fmla="*/ 430 w 573"/>
                <a:gd name="T3" fmla="*/ 248 h 248"/>
                <a:gd name="T4" fmla="*/ 573 w 573"/>
                <a:gd name="T5" fmla="*/ 165 h 248"/>
                <a:gd name="T6" fmla="*/ 286 w 573"/>
                <a:gd name="T7" fmla="*/ 0 h 248"/>
                <a:gd name="T8" fmla="*/ 0 w 573"/>
                <a:gd name="T9" fmla="*/ 165 h 248"/>
                <a:gd name="T10" fmla="*/ 143 w 573"/>
                <a:gd name="T11" fmla="*/ 248 h 248"/>
                <a:gd name="T12" fmla="*/ 286 w 573"/>
                <a:gd name="T13" fmla="*/ 165 h 248"/>
              </a:gdLst>
              <a:ahLst/>
              <a:cxnLst>
                <a:cxn ang="0">
                  <a:pos x="T0" y="T1"/>
                </a:cxn>
                <a:cxn ang="0">
                  <a:pos x="T2" y="T3"/>
                </a:cxn>
                <a:cxn ang="0">
                  <a:pos x="T4" y="T5"/>
                </a:cxn>
                <a:cxn ang="0">
                  <a:pos x="T6" y="T7"/>
                </a:cxn>
                <a:cxn ang="0">
                  <a:pos x="T8" y="T9"/>
                </a:cxn>
                <a:cxn ang="0">
                  <a:pos x="T10" y="T11"/>
                </a:cxn>
                <a:cxn ang="0">
                  <a:pos x="T12" y="T13"/>
                </a:cxn>
              </a:cxnLst>
              <a:rect l="0" t="0" r="r" b="b"/>
              <a:pathLst>
                <a:path w="573" h="248">
                  <a:moveTo>
                    <a:pt x="286" y="165"/>
                  </a:moveTo>
                  <a:cubicBezTo>
                    <a:pt x="348" y="165"/>
                    <a:pt x="401" y="198"/>
                    <a:pt x="430" y="248"/>
                  </a:cubicBezTo>
                  <a:cubicBezTo>
                    <a:pt x="573" y="165"/>
                    <a:pt x="573" y="165"/>
                    <a:pt x="573" y="165"/>
                  </a:cubicBezTo>
                  <a:cubicBezTo>
                    <a:pt x="515" y="67"/>
                    <a:pt x="409" y="0"/>
                    <a:pt x="286" y="0"/>
                  </a:cubicBezTo>
                  <a:cubicBezTo>
                    <a:pt x="164" y="0"/>
                    <a:pt x="57" y="67"/>
                    <a:pt x="0" y="165"/>
                  </a:cubicBezTo>
                  <a:cubicBezTo>
                    <a:pt x="143" y="248"/>
                    <a:pt x="143" y="248"/>
                    <a:pt x="143" y="248"/>
                  </a:cubicBezTo>
                  <a:cubicBezTo>
                    <a:pt x="171" y="198"/>
                    <a:pt x="225" y="165"/>
                    <a:pt x="286" y="165"/>
                  </a:cubicBezTo>
                  <a:close/>
                </a:path>
              </a:pathLst>
            </a:custGeom>
            <a:solidFill>
              <a:srgbClr val="0073C7"/>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78" name="Freeform 9"/>
            <p:cNvSpPr>
              <a:spLocks noChangeAspect="1" noEditPoints="1"/>
            </p:cNvSpPr>
            <p:nvPr/>
          </p:nvSpPr>
          <p:spPr bwMode="auto">
            <a:xfrm rot="10800000">
              <a:off x="3094641" y="5914995"/>
              <a:ext cx="323958" cy="324076"/>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w="3810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79" name="Freeform 9"/>
            <p:cNvSpPr>
              <a:spLocks noChangeAspect="1" noEditPoints="1"/>
            </p:cNvSpPr>
            <p:nvPr/>
          </p:nvSpPr>
          <p:spPr bwMode="auto">
            <a:xfrm rot="18000000">
              <a:off x="1070638" y="3556768"/>
              <a:ext cx="322487" cy="323958"/>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w="3810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80" name="Freeform 9"/>
            <p:cNvSpPr>
              <a:spLocks noChangeAspect="1" noEditPoints="1"/>
            </p:cNvSpPr>
            <p:nvPr/>
          </p:nvSpPr>
          <p:spPr bwMode="auto">
            <a:xfrm rot="3600000">
              <a:off x="4126009" y="2995990"/>
              <a:ext cx="322488" cy="323958"/>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w="3810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grpSp>
          <p:nvGrpSpPr>
            <p:cNvPr id="27686" name="Group 81"/>
            <p:cNvGrpSpPr>
              <a:grpSpLocks/>
            </p:cNvGrpSpPr>
            <p:nvPr/>
          </p:nvGrpSpPr>
          <p:grpSpPr bwMode="auto">
            <a:xfrm>
              <a:off x="1581794" y="2826502"/>
              <a:ext cx="1096717" cy="512141"/>
              <a:chOff x="1581794" y="2826502"/>
              <a:chExt cx="1096717" cy="512141"/>
            </a:xfrm>
          </p:grpSpPr>
          <p:sp>
            <p:nvSpPr>
              <p:cNvPr id="119" name="TextBox 118"/>
              <p:cNvSpPr txBox="1"/>
              <p:nvPr/>
            </p:nvSpPr>
            <p:spPr>
              <a:xfrm>
                <a:off x="1768717" y="2826502"/>
                <a:ext cx="909794" cy="501881"/>
              </a:xfrm>
              <a:prstGeom prst="rect">
                <a:avLst/>
              </a:prstGeom>
              <a:noFill/>
            </p:spPr>
            <p:txBody>
              <a:bodyPr wrap="none" lIns="45684" tIns="45684" rIns="45684" bIns="45684">
                <a:spAutoFit/>
              </a:bodyPr>
              <a:lstStyle/>
              <a:p>
                <a:pPr defTabSz="932003">
                  <a:lnSpc>
                    <a:spcPct val="90000"/>
                  </a:lnSpc>
                  <a:spcAft>
                    <a:spcPts val="612"/>
                  </a:spcAft>
                  <a:defRPr/>
                </a:pPr>
                <a:r>
                  <a:rPr lang="en-US" sz="1448" spc="-30" dirty="0">
                    <a:gradFill>
                      <a:gsLst>
                        <a:gs pos="63529">
                          <a:srgbClr val="FFFFFF"/>
                        </a:gs>
                        <a:gs pos="44000">
                          <a:srgbClr val="FFFFFF"/>
                        </a:gs>
                      </a:gsLst>
                      <a:lin ang="5400000" scaled="0"/>
                    </a:gradFill>
                    <a:latin typeface="Segoe Pro Semibold" panose="020B0702040504020203" pitchFamily="34" charset="0"/>
                  </a:rPr>
                  <a:t>Windows </a:t>
                </a:r>
                <a:br>
                  <a:rPr lang="en-US" sz="1448" spc="-30" dirty="0">
                    <a:gradFill>
                      <a:gsLst>
                        <a:gs pos="63529">
                          <a:srgbClr val="FFFFFF"/>
                        </a:gs>
                        <a:gs pos="44000">
                          <a:srgbClr val="FFFFFF"/>
                        </a:gs>
                      </a:gsLst>
                      <a:lin ang="5400000" scaled="0"/>
                    </a:gradFill>
                    <a:latin typeface="Segoe Pro Semibold" panose="020B0702040504020203" pitchFamily="34" charset="0"/>
                  </a:rPr>
                </a:br>
                <a:r>
                  <a:rPr lang="en-US" sz="1448" spc="-30" dirty="0">
                    <a:gradFill>
                      <a:gsLst>
                        <a:gs pos="63529">
                          <a:srgbClr val="FFFFFF"/>
                        </a:gs>
                        <a:gs pos="44000">
                          <a:srgbClr val="FFFFFF"/>
                        </a:gs>
                      </a:gsLst>
                      <a:lin ang="5400000" scaled="0"/>
                    </a:gradFill>
                    <a:latin typeface="Segoe Pro Semibold" panose="020B0702040504020203" pitchFamily="34" charset="0"/>
                  </a:rPr>
                  <a:t>Client OS</a:t>
                </a:r>
              </a:p>
            </p:txBody>
          </p:sp>
          <p:sp>
            <p:nvSpPr>
              <p:cNvPr id="121" name="TextBox 120"/>
              <p:cNvSpPr txBox="1"/>
              <p:nvPr/>
            </p:nvSpPr>
            <p:spPr>
              <a:xfrm>
                <a:off x="1581794" y="2830150"/>
                <a:ext cx="168521" cy="508493"/>
              </a:xfrm>
              <a:prstGeom prst="rect">
                <a:avLst/>
              </a:prstGeom>
              <a:noFill/>
            </p:spPr>
            <p:txBody>
              <a:bodyPr wrap="none" lIns="0" tIns="0" rIns="0" bIns="0">
                <a:spAutoFit/>
              </a:bodyPr>
              <a:lstStyle/>
              <a:p>
                <a:pPr defTabSz="932003">
                  <a:lnSpc>
                    <a:spcPct val="90000"/>
                  </a:lnSpc>
                  <a:defRPr/>
                </a:pPr>
                <a:r>
                  <a:rPr lang="en-US" sz="3596" b="1" dirty="0">
                    <a:gradFill>
                      <a:gsLst>
                        <a:gs pos="63529">
                          <a:srgbClr val="FFFFFF"/>
                        </a:gs>
                        <a:gs pos="44000">
                          <a:srgbClr val="FFFFFF"/>
                        </a:gs>
                      </a:gsLst>
                      <a:lin ang="5400000" scaled="0"/>
                    </a:gradFill>
                    <a:latin typeface="Segoe UI Light"/>
                  </a:rPr>
                  <a:t>1</a:t>
                </a:r>
              </a:p>
            </p:txBody>
          </p:sp>
        </p:grpSp>
        <p:sp>
          <p:nvSpPr>
            <p:cNvPr id="83" name="TextBox 82"/>
            <p:cNvSpPr txBox="1"/>
            <p:nvPr/>
          </p:nvSpPr>
          <p:spPr>
            <a:xfrm>
              <a:off x="1819896" y="5338205"/>
              <a:ext cx="919092" cy="706717"/>
            </a:xfrm>
            <a:prstGeom prst="rect">
              <a:avLst/>
            </a:prstGeom>
            <a:noFill/>
          </p:spPr>
          <p:txBody>
            <a:bodyPr wrap="none" lIns="45684" tIns="45684" rIns="45684" bIns="45684">
              <a:spAutoFit/>
            </a:bodyPr>
            <a:lstStyle/>
            <a:p>
              <a:pPr defTabSz="932003">
                <a:lnSpc>
                  <a:spcPct val="90000"/>
                </a:lnSpc>
                <a:spcAft>
                  <a:spcPts val="612"/>
                </a:spcAft>
                <a:defRPr/>
              </a:pPr>
              <a:r>
                <a:rPr lang="en-US" sz="1448" spc="-30" dirty="0">
                  <a:gradFill>
                    <a:gsLst>
                      <a:gs pos="63529">
                        <a:srgbClr val="FFFFFF"/>
                      </a:gs>
                      <a:gs pos="44000">
                        <a:srgbClr val="FFFFFF"/>
                      </a:gs>
                    </a:gsLst>
                    <a:lin ang="5400000" scaled="0"/>
                  </a:gradFill>
                  <a:latin typeface="Segoe Pro Semibold" panose="020B0702040504020203" pitchFamily="34" charset="0"/>
                </a:rPr>
                <a:t>Windows </a:t>
              </a:r>
              <a:br>
                <a:rPr lang="en-US" sz="1448" spc="-30" dirty="0">
                  <a:gradFill>
                    <a:gsLst>
                      <a:gs pos="63529">
                        <a:srgbClr val="FFFFFF"/>
                      </a:gs>
                      <a:gs pos="44000">
                        <a:srgbClr val="FFFFFF"/>
                      </a:gs>
                    </a:gsLst>
                    <a:lin ang="5400000" scaled="0"/>
                  </a:gradFill>
                  <a:latin typeface="Segoe Pro Semibold" panose="020B0702040504020203" pitchFamily="34" charset="0"/>
                </a:rPr>
              </a:br>
              <a:r>
                <a:rPr lang="en-US" sz="1448" spc="-30" dirty="0">
                  <a:gradFill>
                    <a:gsLst>
                      <a:gs pos="63529">
                        <a:srgbClr val="FFFFFF"/>
                      </a:gs>
                      <a:gs pos="44000">
                        <a:srgbClr val="FFFFFF"/>
                      </a:gs>
                    </a:gsLst>
                    <a:lin ang="5400000" scaled="0"/>
                  </a:gradFill>
                  <a:latin typeface="Segoe Pro Semibold" panose="020B0702040504020203" pitchFamily="34" charset="0"/>
                </a:rPr>
                <a:t>Server + </a:t>
              </a:r>
              <a:br>
                <a:rPr lang="en-US" sz="1448" spc="-30" dirty="0">
                  <a:gradFill>
                    <a:gsLst>
                      <a:gs pos="63529">
                        <a:srgbClr val="FFFFFF"/>
                      </a:gs>
                      <a:gs pos="44000">
                        <a:srgbClr val="FFFFFF"/>
                      </a:gs>
                    </a:gsLst>
                    <a:lin ang="5400000" scaled="0"/>
                  </a:gradFill>
                  <a:latin typeface="Segoe Pro Semibold" panose="020B0702040504020203" pitchFamily="34" charset="0"/>
                </a:rPr>
              </a:br>
              <a:r>
                <a:rPr lang="en-US" sz="1448" spc="-30" dirty="0">
                  <a:gradFill>
                    <a:gsLst>
                      <a:gs pos="63529">
                        <a:srgbClr val="FFFFFF"/>
                      </a:gs>
                      <a:gs pos="44000">
                        <a:srgbClr val="FFFFFF"/>
                      </a:gs>
                    </a:gsLst>
                    <a:lin ang="5400000" scaled="0"/>
                  </a:gradFill>
                  <a:latin typeface="Segoe Pro Semibold" panose="020B0702040504020203" pitchFamily="34" charset="0"/>
                </a:rPr>
                <a:t>Enterprise</a:t>
              </a:r>
            </a:p>
          </p:txBody>
        </p:sp>
        <p:sp>
          <p:nvSpPr>
            <p:cNvPr id="84" name="TextBox 83"/>
            <p:cNvSpPr txBox="1"/>
            <p:nvPr/>
          </p:nvSpPr>
          <p:spPr>
            <a:xfrm>
              <a:off x="1562295" y="5338205"/>
              <a:ext cx="242145" cy="508494"/>
            </a:xfrm>
            <a:prstGeom prst="rect">
              <a:avLst/>
            </a:prstGeom>
            <a:noFill/>
          </p:spPr>
          <p:txBody>
            <a:bodyPr wrap="none" lIns="0" tIns="0" rIns="0" bIns="0">
              <a:spAutoFit/>
            </a:bodyPr>
            <a:lstStyle/>
            <a:p>
              <a:pPr defTabSz="932003">
                <a:lnSpc>
                  <a:spcPct val="90000"/>
                </a:lnSpc>
                <a:defRPr/>
              </a:pPr>
              <a:r>
                <a:rPr lang="en-US" sz="3596" b="1" dirty="0">
                  <a:gradFill>
                    <a:gsLst>
                      <a:gs pos="63529">
                        <a:srgbClr val="FFFFFF"/>
                      </a:gs>
                      <a:gs pos="44000">
                        <a:srgbClr val="FFFFFF"/>
                      </a:gs>
                    </a:gsLst>
                    <a:lin ang="5400000" scaled="0"/>
                  </a:gradFill>
                  <a:latin typeface="Segoe UI Light"/>
                </a:rPr>
                <a:t>3</a:t>
              </a:r>
            </a:p>
          </p:txBody>
        </p:sp>
        <p:grpSp>
          <p:nvGrpSpPr>
            <p:cNvPr id="27689" name="Group 113"/>
            <p:cNvGrpSpPr>
              <a:grpSpLocks/>
            </p:cNvGrpSpPr>
            <p:nvPr/>
          </p:nvGrpSpPr>
          <p:grpSpPr bwMode="auto">
            <a:xfrm>
              <a:off x="3972900" y="3850930"/>
              <a:ext cx="1095269" cy="1169306"/>
              <a:chOff x="3972900" y="3850930"/>
              <a:chExt cx="1095269" cy="1169306"/>
            </a:xfrm>
          </p:grpSpPr>
          <p:sp>
            <p:nvSpPr>
              <p:cNvPr id="116" name="TextBox 115"/>
              <p:cNvSpPr txBox="1"/>
              <p:nvPr/>
            </p:nvSpPr>
            <p:spPr>
              <a:xfrm>
                <a:off x="3972900" y="4313519"/>
                <a:ext cx="1095269" cy="706717"/>
              </a:xfrm>
              <a:prstGeom prst="rect">
                <a:avLst/>
              </a:prstGeom>
              <a:noFill/>
            </p:spPr>
            <p:txBody>
              <a:bodyPr wrap="none" lIns="45684" tIns="45684" rIns="45684" bIns="45684">
                <a:spAutoFit/>
              </a:bodyPr>
              <a:lstStyle/>
              <a:p>
                <a:pPr defTabSz="932003">
                  <a:lnSpc>
                    <a:spcPct val="90000"/>
                  </a:lnSpc>
                  <a:spcAft>
                    <a:spcPts val="612"/>
                  </a:spcAft>
                  <a:defRPr/>
                </a:pPr>
                <a:r>
                  <a:rPr lang="en-US" sz="1448" spc="-50" dirty="0">
                    <a:gradFill>
                      <a:gsLst>
                        <a:gs pos="63529">
                          <a:srgbClr val="FFFFFF"/>
                        </a:gs>
                        <a:gs pos="44000">
                          <a:srgbClr val="FFFFFF"/>
                        </a:gs>
                      </a:gsLst>
                      <a:lin ang="5400000" scaled="0"/>
                    </a:gradFill>
                    <a:latin typeface="Segoe Pro Semibold" panose="020B0702040504020203" pitchFamily="34" charset="0"/>
                  </a:rPr>
                  <a:t>Office &amp; </a:t>
                </a:r>
                <a:br>
                  <a:rPr lang="en-US" sz="1448" spc="-50" dirty="0">
                    <a:gradFill>
                      <a:gsLst>
                        <a:gs pos="63529">
                          <a:srgbClr val="FFFFFF"/>
                        </a:gs>
                        <a:gs pos="44000">
                          <a:srgbClr val="FFFFFF"/>
                        </a:gs>
                      </a:gsLst>
                      <a:lin ang="5400000" scaled="0"/>
                    </a:gradFill>
                    <a:latin typeface="Segoe Pro Semibold" panose="020B0702040504020203" pitchFamily="34" charset="0"/>
                  </a:rPr>
                </a:br>
                <a:r>
                  <a:rPr lang="en-US" sz="1448" spc="-50" dirty="0">
                    <a:gradFill>
                      <a:gsLst>
                        <a:gs pos="63529">
                          <a:srgbClr val="FFFFFF"/>
                        </a:gs>
                        <a:gs pos="44000">
                          <a:srgbClr val="FFFFFF"/>
                        </a:gs>
                      </a:gsLst>
                      <a:lin ang="5400000" scaled="0"/>
                    </a:gradFill>
                    <a:latin typeface="Segoe Pro Semibold" panose="020B0702040504020203" pitchFamily="34" charset="0"/>
                  </a:rPr>
                  <a:t>Productivity </a:t>
                </a:r>
                <a:br>
                  <a:rPr lang="en-US" sz="1448" spc="-50" dirty="0">
                    <a:gradFill>
                      <a:gsLst>
                        <a:gs pos="63529">
                          <a:srgbClr val="FFFFFF"/>
                        </a:gs>
                        <a:gs pos="44000">
                          <a:srgbClr val="FFFFFF"/>
                        </a:gs>
                      </a:gsLst>
                      <a:lin ang="5400000" scaled="0"/>
                    </a:gradFill>
                    <a:latin typeface="Segoe Pro Semibold" panose="020B0702040504020203" pitchFamily="34" charset="0"/>
                  </a:rPr>
                </a:br>
                <a:r>
                  <a:rPr lang="en-US" sz="1448" spc="-50" dirty="0">
                    <a:gradFill>
                      <a:gsLst>
                        <a:gs pos="63529">
                          <a:srgbClr val="FFFFFF"/>
                        </a:gs>
                        <a:gs pos="44000">
                          <a:srgbClr val="FFFFFF"/>
                        </a:gs>
                      </a:gsLst>
                      <a:lin ang="5400000" scaled="0"/>
                    </a:gradFill>
                    <a:latin typeface="Segoe Pro Semibold" panose="020B0702040504020203" pitchFamily="34" charset="0"/>
                  </a:rPr>
                  <a:t>Workloads</a:t>
                </a:r>
              </a:p>
            </p:txBody>
          </p:sp>
          <p:sp>
            <p:nvSpPr>
              <p:cNvPr id="118" name="TextBox 117"/>
              <p:cNvSpPr txBox="1"/>
              <p:nvPr/>
            </p:nvSpPr>
            <p:spPr>
              <a:xfrm>
                <a:off x="4049517" y="3850930"/>
                <a:ext cx="242145" cy="508493"/>
              </a:xfrm>
              <a:prstGeom prst="rect">
                <a:avLst/>
              </a:prstGeom>
              <a:noFill/>
            </p:spPr>
            <p:txBody>
              <a:bodyPr wrap="none" lIns="0" tIns="0" rIns="0" bIns="0">
                <a:spAutoFit/>
              </a:bodyPr>
              <a:lstStyle/>
              <a:p>
                <a:pPr defTabSz="932003">
                  <a:lnSpc>
                    <a:spcPct val="90000"/>
                  </a:lnSpc>
                  <a:defRPr/>
                </a:pPr>
                <a:r>
                  <a:rPr lang="en-US" sz="3596" b="1" dirty="0">
                    <a:gradFill>
                      <a:gsLst>
                        <a:gs pos="63529">
                          <a:srgbClr val="FFFFFF"/>
                        </a:gs>
                        <a:gs pos="44000">
                          <a:srgbClr val="FFFFFF"/>
                        </a:gs>
                      </a:gsLst>
                      <a:lin ang="5400000" scaled="0"/>
                    </a:gradFill>
                    <a:latin typeface="Segoe UI Light"/>
                  </a:rPr>
                  <a:t>2</a:t>
                </a:r>
              </a:p>
            </p:txBody>
          </p:sp>
        </p:grpSp>
        <p:sp>
          <p:nvSpPr>
            <p:cNvPr id="115" name="TextBox 114"/>
            <p:cNvSpPr txBox="1"/>
            <p:nvPr/>
          </p:nvSpPr>
          <p:spPr>
            <a:xfrm>
              <a:off x="2296146" y="3842938"/>
              <a:ext cx="1292534" cy="1130116"/>
            </a:xfrm>
            <a:prstGeom prst="rect">
              <a:avLst/>
            </a:prstGeom>
            <a:noFill/>
          </p:spPr>
          <p:txBody>
            <a:bodyPr wrap="none" lIns="0" tIns="0" rIns="0" bIns="0">
              <a:spAutoFit/>
            </a:bodyPr>
            <a:lstStyle/>
            <a:p>
              <a:pPr algn="ctr" defTabSz="932003">
                <a:lnSpc>
                  <a:spcPct val="80000"/>
                </a:lnSpc>
                <a:defRPr/>
              </a:pPr>
              <a:r>
                <a:rPr lang="en-US" sz="2997" b="1" spc="-50" dirty="0">
                  <a:gradFill>
                    <a:gsLst>
                      <a:gs pos="95294">
                        <a:srgbClr val="0073C7"/>
                      </a:gs>
                      <a:gs pos="82353">
                        <a:srgbClr val="0073C7"/>
                      </a:gs>
                    </a:gsLst>
                    <a:lin ang="5400000" scaled="0"/>
                  </a:gradFill>
                  <a:latin typeface="Segoe UI Light"/>
                </a:rPr>
                <a:t>Attach</a:t>
              </a:r>
              <a:br>
                <a:rPr lang="en-US" sz="2997" b="1" spc="-50" dirty="0">
                  <a:gradFill>
                    <a:gsLst>
                      <a:gs pos="95294">
                        <a:srgbClr val="0073C7"/>
                      </a:gs>
                      <a:gs pos="82353">
                        <a:srgbClr val="0073C7"/>
                      </a:gs>
                    </a:gsLst>
                    <a:lin ang="5400000" scaled="0"/>
                  </a:gradFill>
                  <a:latin typeface="Segoe UI Light"/>
                </a:rPr>
              </a:br>
              <a:r>
                <a:rPr lang="en-US" sz="2997" b="1" spc="-50" dirty="0">
                  <a:gradFill>
                    <a:gsLst>
                      <a:gs pos="95294">
                        <a:srgbClr val="0073C7"/>
                      </a:gs>
                      <a:gs pos="82353">
                        <a:srgbClr val="0073C7"/>
                      </a:gs>
                    </a:gsLst>
                    <a:lin ang="5400000" scaled="0"/>
                  </a:gradFill>
                  <a:latin typeface="Segoe UI Light"/>
                </a:rPr>
                <a:t>&amp; </a:t>
              </a:r>
              <a:br>
                <a:rPr lang="en-US" sz="2997" b="1" spc="-50" dirty="0">
                  <a:gradFill>
                    <a:gsLst>
                      <a:gs pos="95294">
                        <a:srgbClr val="0073C7"/>
                      </a:gs>
                      <a:gs pos="82353">
                        <a:srgbClr val="0073C7"/>
                      </a:gs>
                    </a:gsLst>
                    <a:lin ang="5400000" scaled="0"/>
                  </a:gradFill>
                  <a:latin typeface="Segoe UI Light"/>
                </a:rPr>
              </a:br>
              <a:r>
                <a:rPr lang="en-US" sz="2997" b="1" spc="-50" dirty="0">
                  <a:gradFill>
                    <a:gsLst>
                      <a:gs pos="95294">
                        <a:srgbClr val="0073C7"/>
                      </a:gs>
                      <a:gs pos="82353">
                        <a:srgbClr val="0073C7"/>
                      </a:gs>
                    </a:gsLst>
                    <a:lin ang="5400000" scaled="0"/>
                  </a:gradFill>
                  <a:latin typeface="Segoe UI Light"/>
                </a:rPr>
                <a:t>Licenses</a:t>
              </a:r>
            </a:p>
          </p:txBody>
        </p:sp>
      </p:grpSp>
      <p:grpSp>
        <p:nvGrpSpPr>
          <p:cNvPr id="3" name="GRAY C&amp;B"/>
          <p:cNvGrpSpPr>
            <a:grpSpLocks/>
          </p:cNvGrpSpPr>
          <p:nvPr/>
        </p:nvGrpSpPr>
        <p:grpSpPr bwMode="auto">
          <a:xfrm>
            <a:off x="738805" y="2115107"/>
            <a:ext cx="4382911" cy="4381325"/>
            <a:chOff x="-5429704" y="2113460"/>
            <a:chExt cx="4386142" cy="4386142"/>
          </a:xfrm>
        </p:grpSpPr>
        <p:sp>
          <p:nvSpPr>
            <p:cNvPr id="123" name="Oval 122"/>
            <p:cNvSpPr/>
            <p:nvPr/>
          </p:nvSpPr>
          <p:spPr bwMode="auto">
            <a:xfrm>
              <a:off x="-5429704" y="2113460"/>
              <a:ext cx="4386142" cy="4386142"/>
            </a:xfrm>
            <a:prstGeom prst="ellipse">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684" tIns="45684" rIns="45684" bIns="45684" anchor="ctr"/>
            <a:lstStyle/>
            <a:p>
              <a:pPr algn="ctr" defTabSz="913376">
                <a:defRPr/>
              </a:pPr>
              <a:endParaRPr lang="en-US" sz="1798" dirty="0">
                <a:gradFill>
                  <a:gsLst>
                    <a:gs pos="0">
                      <a:srgbClr val="FFFFFF"/>
                    </a:gs>
                    <a:gs pos="100000">
                      <a:srgbClr val="FFFFFF"/>
                    </a:gs>
                  </a:gsLst>
                  <a:lin ang="5400000" scaled="0"/>
                </a:gradFill>
                <a:ea typeface="Segoe UI" pitchFamily="34" charset="0"/>
                <a:cs typeface="Segoe UI" pitchFamily="34" charset="0"/>
              </a:endParaRPr>
            </a:p>
          </p:txBody>
        </p:sp>
        <p:sp>
          <p:nvSpPr>
            <p:cNvPr id="136" name="Freeform 5"/>
            <p:cNvSpPr>
              <a:spLocks/>
            </p:cNvSpPr>
            <p:nvPr/>
          </p:nvSpPr>
          <p:spPr bwMode="auto">
            <a:xfrm>
              <a:off x="-5326481" y="3316035"/>
              <a:ext cx="2043796" cy="3066010"/>
            </a:xfrm>
            <a:custGeom>
              <a:avLst/>
              <a:gdLst>
                <a:gd name="T0" fmla="*/ 165 w 330"/>
                <a:gd name="T1" fmla="*/ 166 h 496"/>
                <a:gd name="T2" fmla="*/ 187 w 330"/>
                <a:gd name="T3" fmla="*/ 83 h 496"/>
                <a:gd name="T4" fmla="*/ 44 w 330"/>
                <a:gd name="T5" fmla="*/ 0 h 496"/>
                <a:gd name="T6" fmla="*/ 0 w 330"/>
                <a:gd name="T7" fmla="*/ 166 h 496"/>
                <a:gd name="T8" fmla="*/ 330 w 330"/>
                <a:gd name="T9" fmla="*/ 496 h 496"/>
                <a:gd name="T10" fmla="*/ 330 w 330"/>
                <a:gd name="T11" fmla="*/ 331 h 496"/>
                <a:gd name="T12" fmla="*/ 165 w 330"/>
                <a:gd name="T13" fmla="*/ 166 h 496"/>
              </a:gdLst>
              <a:ahLst/>
              <a:cxnLst>
                <a:cxn ang="0">
                  <a:pos x="T0" y="T1"/>
                </a:cxn>
                <a:cxn ang="0">
                  <a:pos x="T2" y="T3"/>
                </a:cxn>
                <a:cxn ang="0">
                  <a:pos x="T4" y="T5"/>
                </a:cxn>
                <a:cxn ang="0">
                  <a:pos x="T6" y="T7"/>
                </a:cxn>
                <a:cxn ang="0">
                  <a:pos x="T8" y="T9"/>
                </a:cxn>
                <a:cxn ang="0">
                  <a:pos x="T10" y="T11"/>
                </a:cxn>
                <a:cxn ang="0">
                  <a:pos x="T12" y="T13"/>
                </a:cxn>
              </a:cxnLst>
              <a:rect l="0" t="0" r="r" b="b"/>
              <a:pathLst>
                <a:path w="330" h="496">
                  <a:moveTo>
                    <a:pt x="165" y="166"/>
                  </a:moveTo>
                  <a:cubicBezTo>
                    <a:pt x="165" y="135"/>
                    <a:pt x="173" y="107"/>
                    <a:pt x="187" y="83"/>
                  </a:cubicBezTo>
                  <a:cubicBezTo>
                    <a:pt x="44" y="0"/>
                    <a:pt x="44" y="0"/>
                    <a:pt x="44" y="0"/>
                  </a:cubicBezTo>
                  <a:cubicBezTo>
                    <a:pt x="16" y="49"/>
                    <a:pt x="0" y="105"/>
                    <a:pt x="0" y="166"/>
                  </a:cubicBezTo>
                  <a:cubicBezTo>
                    <a:pt x="0" y="348"/>
                    <a:pt x="148" y="496"/>
                    <a:pt x="330" y="496"/>
                  </a:cubicBezTo>
                  <a:cubicBezTo>
                    <a:pt x="330" y="331"/>
                    <a:pt x="330" y="331"/>
                    <a:pt x="330" y="331"/>
                  </a:cubicBezTo>
                  <a:cubicBezTo>
                    <a:pt x="239" y="331"/>
                    <a:pt x="165" y="257"/>
                    <a:pt x="165" y="166"/>
                  </a:cubicBezTo>
                  <a:close/>
                </a:path>
              </a:pathLst>
            </a:custGeom>
            <a:solidFill>
              <a:srgbClr val="D7D7D7"/>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137" name="Freeform 6"/>
            <p:cNvSpPr>
              <a:spLocks/>
            </p:cNvSpPr>
            <p:nvPr/>
          </p:nvSpPr>
          <p:spPr bwMode="auto">
            <a:xfrm>
              <a:off x="-3195344" y="3316035"/>
              <a:ext cx="2048560" cy="3066010"/>
            </a:xfrm>
            <a:custGeom>
              <a:avLst/>
              <a:gdLst>
                <a:gd name="T0" fmla="*/ 144 w 331"/>
                <a:gd name="T1" fmla="*/ 83 h 496"/>
                <a:gd name="T2" fmla="*/ 166 w 331"/>
                <a:gd name="T3" fmla="*/ 166 h 496"/>
                <a:gd name="T4" fmla="*/ 0 w 331"/>
                <a:gd name="T5" fmla="*/ 331 h 496"/>
                <a:gd name="T6" fmla="*/ 0 w 331"/>
                <a:gd name="T7" fmla="*/ 496 h 496"/>
                <a:gd name="T8" fmla="*/ 331 w 331"/>
                <a:gd name="T9" fmla="*/ 166 h 496"/>
                <a:gd name="T10" fmla="*/ 287 w 331"/>
                <a:gd name="T11" fmla="*/ 0 h 496"/>
                <a:gd name="T12" fmla="*/ 144 w 331"/>
                <a:gd name="T13" fmla="*/ 83 h 496"/>
              </a:gdLst>
              <a:ahLst/>
              <a:cxnLst>
                <a:cxn ang="0">
                  <a:pos x="T0" y="T1"/>
                </a:cxn>
                <a:cxn ang="0">
                  <a:pos x="T2" y="T3"/>
                </a:cxn>
                <a:cxn ang="0">
                  <a:pos x="T4" y="T5"/>
                </a:cxn>
                <a:cxn ang="0">
                  <a:pos x="T6" y="T7"/>
                </a:cxn>
                <a:cxn ang="0">
                  <a:pos x="T8" y="T9"/>
                </a:cxn>
                <a:cxn ang="0">
                  <a:pos x="T10" y="T11"/>
                </a:cxn>
                <a:cxn ang="0">
                  <a:pos x="T12" y="T13"/>
                </a:cxn>
              </a:cxnLst>
              <a:rect l="0" t="0" r="r" b="b"/>
              <a:pathLst>
                <a:path w="331" h="496">
                  <a:moveTo>
                    <a:pt x="144" y="83"/>
                  </a:moveTo>
                  <a:cubicBezTo>
                    <a:pt x="158" y="107"/>
                    <a:pt x="166" y="135"/>
                    <a:pt x="166" y="166"/>
                  </a:cubicBezTo>
                  <a:cubicBezTo>
                    <a:pt x="166" y="257"/>
                    <a:pt x="92" y="331"/>
                    <a:pt x="0" y="331"/>
                  </a:cubicBezTo>
                  <a:cubicBezTo>
                    <a:pt x="0" y="496"/>
                    <a:pt x="0" y="496"/>
                    <a:pt x="0" y="496"/>
                  </a:cubicBezTo>
                  <a:cubicBezTo>
                    <a:pt x="183" y="496"/>
                    <a:pt x="331" y="348"/>
                    <a:pt x="331" y="166"/>
                  </a:cubicBezTo>
                  <a:cubicBezTo>
                    <a:pt x="331" y="105"/>
                    <a:pt x="315" y="49"/>
                    <a:pt x="287" y="0"/>
                  </a:cubicBezTo>
                  <a:lnTo>
                    <a:pt x="144" y="83"/>
                  </a:lnTo>
                  <a:close/>
                </a:path>
              </a:pathLst>
            </a:custGeom>
            <a:solidFill>
              <a:srgbClr val="D7D7D7"/>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7"/>
            <p:cNvSpPr>
              <a:spLocks/>
            </p:cNvSpPr>
            <p:nvPr/>
          </p:nvSpPr>
          <p:spPr bwMode="auto">
            <a:xfrm>
              <a:off x="-5008875" y="2235783"/>
              <a:ext cx="3544485" cy="1533004"/>
            </a:xfrm>
            <a:custGeom>
              <a:avLst/>
              <a:gdLst>
                <a:gd name="T0" fmla="*/ 286 w 573"/>
                <a:gd name="T1" fmla="*/ 165 h 248"/>
                <a:gd name="T2" fmla="*/ 430 w 573"/>
                <a:gd name="T3" fmla="*/ 248 h 248"/>
                <a:gd name="T4" fmla="*/ 573 w 573"/>
                <a:gd name="T5" fmla="*/ 165 h 248"/>
                <a:gd name="T6" fmla="*/ 286 w 573"/>
                <a:gd name="T7" fmla="*/ 0 h 248"/>
                <a:gd name="T8" fmla="*/ 0 w 573"/>
                <a:gd name="T9" fmla="*/ 165 h 248"/>
                <a:gd name="T10" fmla="*/ 143 w 573"/>
                <a:gd name="T11" fmla="*/ 248 h 248"/>
                <a:gd name="T12" fmla="*/ 286 w 573"/>
                <a:gd name="T13" fmla="*/ 165 h 248"/>
              </a:gdLst>
              <a:ahLst/>
              <a:cxnLst>
                <a:cxn ang="0">
                  <a:pos x="T0" y="T1"/>
                </a:cxn>
                <a:cxn ang="0">
                  <a:pos x="T2" y="T3"/>
                </a:cxn>
                <a:cxn ang="0">
                  <a:pos x="T4" y="T5"/>
                </a:cxn>
                <a:cxn ang="0">
                  <a:pos x="T6" y="T7"/>
                </a:cxn>
                <a:cxn ang="0">
                  <a:pos x="T8" y="T9"/>
                </a:cxn>
                <a:cxn ang="0">
                  <a:pos x="T10" y="T11"/>
                </a:cxn>
                <a:cxn ang="0">
                  <a:pos x="T12" y="T13"/>
                </a:cxn>
              </a:cxnLst>
              <a:rect l="0" t="0" r="r" b="b"/>
              <a:pathLst>
                <a:path w="573" h="248">
                  <a:moveTo>
                    <a:pt x="286" y="165"/>
                  </a:moveTo>
                  <a:cubicBezTo>
                    <a:pt x="348" y="165"/>
                    <a:pt x="401" y="198"/>
                    <a:pt x="430" y="248"/>
                  </a:cubicBezTo>
                  <a:cubicBezTo>
                    <a:pt x="573" y="165"/>
                    <a:pt x="573" y="165"/>
                    <a:pt x="573" y="165"/>
                  </a:cubicBezTo>
                  <a:cubicBezTo>
                    <a:pt x="515" y="67"/>
                    <a:pt x="409" y="0"/>
                    <a:pt x="286" y="0"/>
                  </a:cubicBezTo>
                  <a:cubicBezTo>
                    <a:pt x="164" y="0"/>
                    <a:pt x="57" y="67"/>
                    <a:pt x="0" y="165"/>
                  </a:cubicBezTo>
                  <a:cubicBezTo>
                    <a:pt x="143" y="248"/>
                    <a:pt x="143" y="248"/>
                    <a:pt x="143" y="248"/>
                  </a:cubicBezTo>
                  <a:cubicBezTo>
                    <a:pt x="171" y="198"/>
                    <a:pt x="225" y="165"/>
                    <a:pt x="286" y="165"/>
                  </a:cubicBezTo>
                  <a:close/>
                </a:path>
              </a:pathLst>
            </a:custGeom>
            <a:solidFill>
              <a:srgbClr val="D7D7D7"/>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140" name="Freeform 9"/>
            <p:cNvSpPr>
              <a:spLocks noChangeAspect="1" noEditPoints="1"/>
            </p:cNvSpPr>
            <p:nvPr/>
          </p:nvSpPr>
          <p:spPr bwMode="auto">
            <a:xfrm rot="10800000">
              <a:off x="-3069890" y="5914995"/>
              <a:ext cx="323958" cy="324076"/>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w="3810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142" name="Freeform 9"/>
            <p:cNvSpPr>
              <a:spLocks noChangeAspect="1" noEditPoints="1"/>
            </p:cNvSpPr>
            <p:nvPr/>
          </p:nvSpPr>
          <p:spPr bwMode="auto">
            <a:xfrm rot="18000000">
              <a:off x="-5093893" y="3556768"/>
              <a:ext cx="322487" cy="323958"/>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w="3810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sp>
          <p:nvSpPr>
            <p:cNvPr id="143" name="Freeform 9"/>
            <p:cNvSpPr>
              <a:spLocks noChangeAspect="1" noEditPoints="1"/>
            </p:cNvSpPr>
            <p:nvPr/>
          </p:nvSpPr>
          <p:spPr bwMode="auto">
            <a:xfrm rot="3600000">
              <a:off x="-2038522" y="2995990"/>
              <a:ext cx="322488" cy="323958"/>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w="3810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182733" tIns="146187" rIns="182733" bIns="146187"/>
            <a:lstStyle/>
            <a:p>
              <a:pPr algn="ctr" defTabSz="931734">
                <a:lnSpc>
                  <a:spcPct val="90000"/>
                </a:lnSpc>
                <a:defRPr/>
              </a:pPr>
              <a:endParaRPr lang="en-US" sz="2398" dirty="0">
                <a:gradFill>
                  <a:gsLst>
                    <a:gs pos="0">
                      <a:srgbClr val="FFFFFF"/>
                    </a:gs>
                    <a:gs pos="100000">
                      <a:srgbClr val="FFFFFF"/>
                    </a:gs>
                  </a:gsLst>
                  <a:lin ang="5400000" scaled="0"/>
                </a:gradFill>
                <a:ea typeface="Segoe UI" pitchFamily="34" charset="0"/>
                <a:cs typeface="Segoe UI" pitchFamily="34" charset="0"/>
              </a:endParaRPr>
            </a:p>
          </p:txBody>
        </p:sp>
        <p:grpSp>
          <p:nvGrpSpPr>
            <p:cNvPr id="27670" name="Group 144"/>
            <p:cNvGrpSpPr>
              <a:grpSpLocks/>
            </p:cNvGrpSpPr>
            <p:nvPr/>
          </p:nvGrpSpPr>
          <p:grpSpPr bwMode="auto">
            <a:xfrm>
              <a:off x="-4582737" y="2826502"/>
              <a:ext cx="1096717" cy="512141"/>
              <a:chOff x="1581794" y="2826502"/>
              <a:chExt cx="1096717" cy="512141"/>
            </a:xfrm>
          </p:grpSpPr>
          <p:sp>
            <p:nvSpPr>
              <p:cNvPr id="158" name="TextBox 157"/>
              <p:cNvSpPr txBox="1"/>
              <p:nvPr/>
            </p:nvSpPr>
            <p:spPr>
              <a:xfrm>
                <a:off x="1768717" y="2826502"/>
                <a:ext cx="909794" cy="501881"/>
              </a:xfrm>
              <a:prstGeom prst="rect">
                <a:avLst/>
              </a:prstGeom>
              <a:noFill/>
            </p:spPr>
            <p:txBody>
              <a:bodyPr wrap="none" lIns="45684" tIns="45684" rIns="45684" bIns="45684">
                <a:spAutoFit/>
              </a:bodyPr>
              <a:lstStyle/>
              <a:p>
                <a:pPr defTabSz="932003">
                  <a:lnSpc>
                    <a:spcPct val="90000"/>
                  </a:lnSpc>
                  <a:spcAft>
                    <a:spcPts val="612"/>
                  </a:spcAft>
                  <a:defRPr/>
                </a:pPr>
                <a:r>
                  <a:rPr lang="en-US" sz="1448" spc="-30" dirty="0">
                    <a:gradFill>
                      <a:gsLst>
                        <a:gs pos="63529">
                          <a:srgbClr val="FFFFFF"/>
                        </a:gs>
                        <a:gs pos="44000">
                          <a:srgbClr val="FFFFFF"/>
                        </a:gs>
                      </a:gsLst>
                      <a:lin ang="5400000" scaled="0"/>
                    </a:gradFill>
                    <a:latin typeface="Segoe Pro Semibold" panose="020B0702040504020203" pitchFamily="34" charset="0"/>
                  </a:rPr>
                  <a:t>Windows </a:t>
                </a:r>
                <a:br>
                  <a:rPr lang="en-US" sz="1448" spc="-30" dirty="0">
                    <a:gradFill>
                      <a:gsLst>
                        <a:gs pos="63529">
                          <a:srgbClr val="FFFFFF"/>
                        </a:gs>
                        <a:gs pos="44000">
                          <a:srgbClr val="FFFFFF"/>
                        </a:gs>
                      </a:gsLst>
                      <a:lin ang="5400000" scaled="0"/>
                    </a:gradFill>
                    <a:latin typeface="Segoe Pro Semibold" panose="020B0702040504020203" pitchFamily="34" charset="0"/>
                  </a:rPr>
                </a:br>
                <a:r>
                  <a:rPr lang="en-US" sz="1448" spc="-30" dirty="0">
                    <a:gradFill>
                      <a:gsLst>
                        <a:gs pos="63529">
                          <a:srgbClr val="FFFFFF"/>
                        </a:gs>
                        <a:gs pos="44000">
                          <a:srgbClr val="FFFFFF"/>
                        </a:gs>
                      </a:gsLst>
                      <a:lin ang="5400000" scaled="0"/>
                    </a:gradFill>
                    <a:latin typeface="Segoe Pro Semibold" panose="020B0702040504020203" pitchFamily="34" charset="0"/>
                  </a:rPr>
                  <a:t>Client OS</a:t>
                </a:r>
              </a:p>
            </p:txBody>
          </p:sp>
          <p:sp>
            <p:nvSpPr>
              <p:cNvPr id="159" name="TextBox 158"/>
              <p:cNvSpPr txBox="1"/>
              <p:nvPr/>
            </p:nvSpPr>
            <p:spPr>
              <a:xfrm>
                <a:off x="1581794" y="2830150"/>
                <a:ext cx="168521" cy="508493"/>
              </a:xfrm>
              <a:prstGeom prst="rect">
                <a:avLst/>
              </a:prstGeom>
              <a:noFill/>
            </p:spPr>
            <p:txBody>
              <a:bodyPr wrap="none" lIns="0" tIns="0" rIns="0" bIns="0">
                <a:spAutoFit/>
              </a:bodyPr>
              <a:lstStyle/>
              <a:p>
                <a:pPr defTabSz="932003">
                  <a:lnSpc>
                    <a:spcPct val="90000"/>
                  </a:lnSpc>
                  <a:defRPr/>
                </a:pPr>
                <a:r>
                  <a:rPr lang="en-US" sz="3596" b="1" dirty="0">
                    <a:gradFill>
                      <a:gsLst>
                        <a:gs pos="63529">
                          <a:srgbClr val="FFFFFF"/>
                        </a:gs>
                        <a:gs pos="44000">
                          <a:srgbClr val="FFFFFF"/>
                        </a:gs>
                      </a:gsLst>
                      <a:lin ang="5400000" scaled="0"/>
                    </a:gradFill>
                    <a:latin typeface="Segoe UI Light"/>
                  </a:rPr>
                  <a:t>1</a:t>
                </a:r>
              </a:p>
            </p:txBody>
          </p:sp>
        </p:grpSp>
        <p:sp>
          <p:nvSpPr>
            <p:cNvPr id="146" name="TextBox 145"/>
            <p:cNvSpPr txBox="1"/>
            <p:nvPr/>
          </p:nvSpPr>
          <p:spPr>
            <a:xfrm>
              <a:off x="-4344635" y="5338205"/>
              <a:ext cx="919092" cy="706717"/>
            </a:xfrm>
            <a:prstGeom prst="rect">
              <a:avLst/>
            </a:prstGeom>
            <a:noFill/>
          </p:spPr>
          <p:txBody>
            <a:bodyPr wrap="none" lIns="45684" tIns="45684" rIns="45684" bIns="45684">
              <a:spAutoFit/>
            </a:bodyPr>
            <a:lstStyle/>
            <a:p>
              <a:pPr defTabSz="932003">
                <a:lnSpc>
                  <a:spcPct val="90000"/>
                </a:lnSpc>
                <a:spcAft>
                  <a:spcPts val="612"/>
                </a:spcAft>
                <a:defRPr/>
              </a:pPr>
              <a:r>
                <a:rPr lang="en-US" sz="1448" spc="-30" dirty="0">
                  <a:gradFill>
                    <a:gsLst>
                      <a:gs pos="63529">
                        <a:srgbClr val="FFFFFF"/>
                      </a:gs>
                      <a:gs pos="44000">
                        <a:srgbClr val="FFFFFF"/>
                      </a:gs>
                    </a:gsLst>
                    <a:lin ang="5400000" scaled="0"/>
                  </a:gradFill>
                  <a:latin typeface="Segoe Pro Semibold" panose="020B0702040504020203" pitchFamily="34" charset="0"/>
                </a:rPr>
                <a:t>Windows </a:t>
              </a:r>
              <a:br>
                <a:rPr lang="en-US" sz="1448" spc="-30" dirty="0">
                  <a:gradFill>
                    <a:gsLst>
                      <a:gs pos="63529">
                        <a:srgbClr val="FFFFFF"/>
                      </a:gs>
                      <a:gs pos="44000">
                        <a:srgbClr val="FFFFFF"/>
                      </a:gs>
                    </a:gsLst>
                    <a:lin ang="5400000" scaled="0"/>
                  </a:gradFill>
                  <a:latin typeface="Segoe Pro Semibold" panose="020B0702040504020203" pitchFamily="34" charset="0"/>
                </a:rPr>
              </a:br>
              <a:r>
                <a:rPr lang="en-US" sz="1448" spc="-30" dirty="0">
                  <a:gradFill>
                    <a:gsLst>
                      <a:gs pos="63529">
                        <a:srgbClr val="FFFFFF"/>
                      </a:gs>
                      <a:gs pos="44000">
                        <a:srgbClr val="FFFFFF"/>
                      </a:gs>
                    </a:gsLst>
                    <a:lin ang="5400000" scaled="0"/>
                  </a:gradFill>
                  <a:latin typeface="Segoe Pro Semibold" panose="020B0702040504020203" pitchFamily="34" charset="0"/>
                </a:rPr>
                <a:t>Server + </a:t>
              </a:r>
              <a:br>
                <a:rPr lang="en-US" sz="1448" spc="-30" dirty="0">
                  <a:gradFill>
                    <a:gsLst>
                      <a:gs pos="63529">
                        <a:srgbClr val="FFFFFF"/>
                      </a:gs>
                      <a:gs pos="44000">
                        <a:srgbClr val="FFFFFF"/>
                      </a:gs>
                    </a:gsLst>
                    <a:lin ang="5400000" scaled="0"/>
                  </a:gradFill>
                  <a:latin typeface="Segoe Pro Semibold" panose="020B0702040504020203" pitchFamily="34" charset="0"/>
                </a:rPr>
              </a:br>
              <a:r>
                <a:rPr lang="en-US" sz="1448" spc="-30" dirty="0">
                  <a:gradFill>
                    <a:gsLst>
                      <a:gs pos="63529">
                        <a:srgbClr val="FFFFFF"/>
                      </a:gs>
                      <a:gs pos="44000">
                        <a:srgbClr val="FFFFFF"/>
                      </a:gs>
                    </a:gsLst>
                    <a:lin ang="5400000" scaled="0"/>
                  </a:gradFill>
                  <a:latin typeface="Segoe Pro Semibold" panose="020B0702040504020203" pitchFamily="34" charset="0"/>
                </a:rPr>
                <a:t>Enterprise</a:t>
              </a:r>
            </a:p>
          </p:txBody>
        </p:sp>
        <p:sp>
          <p:nvSpPr>
            <p:cNvPr id="147" name="TextBox 146"/>
            <p:cNvSpPr txBox="1"/>
            <p:nvPr/>
          </p:nvSpPr>
          <p:spPr>
            <a:xfrm>
              <a:off x="-4602236" y="5338205"/>
              <a:ext cx="242145" cy="508494"/>
            </a:xfrm>
            <a:prstGeom prst="rect">
              <a:avLst/>
            </a:prstGeom>
            <a:noFill/>
          </p:spPr>
          <p:txBody>
            <a:bodyPr wrap="none" lIns="0" tIns="0" rIns="0" bIns="0">
              <a:spAutoFit/>
            </a:bodyPr>
            <a:lstStyle/>
            <a:p>
              <a:pPr defTabSz="932003">
                <a:lnSpc>
                  <a:spcPct val="90000"/>
                </a:lnSpc>
                <a:defRPr/>
              </a:pPr>
              <a:r>
                <a:rPr lang="en-US" sz="3596" b="1" dirty="0">
                  <a:gradFill>
                    <a:gsLst>
                      <a:gs pos="63529">
                        <a:srgbClr val="FFFFFF"/>
                      </a:gs>
                      <a:gs pos="44000">
                        <a:srgbClr val="FFFFFF"/>
                      </a:gs>
                    </a:gsLst>
                    <a:lin ang="5400000" scaled="0"/>
                  </a:gradFill>
                  <a:latin typeface="Segoe UI Light"/>
                </a:rPr>
                <a:t>3</a:t>
              </a:r>
            </a:p>
          </p:txBody>
        </p:sp>
        <p:grpSp>
          <p:nvGrpSpPr>
            <p:cNvPr id="27673" name="Group 153"/>
            <p:cNvGrpSpPr>
              <a:grpSpLocks/>
            </p:cNvGrpSpPr>
            <p:nvPr/>
          </p:nvGrpSpPr>
          <p:grpSpPr bwMode="auto">
            <a:xfrm>
              <a:off x="-2191631" y="3850930"/>
              <a:ext cx="1095269" cy="1169306"/>
              <a:chOff x="3972900" y="3850930"/>
              <a:chExt cx="1095269" cy="1169306"/>
            </a:xfrm>
          </p:grpSpPr>
          <p:sp>
            <p:nvSpPr>
              <p:cNvPr id="156" name="TextBox 155"/>
              <p:cNvSpPr txBox="1"/>
              <p:nvPr/>
            </p:nvSpPr>
            <p:spPr>
              <a:xfrm>
                <a:off x="3972900" y="4313519"/>
                <a:ext cx="1095269" cy="706717"/>
              </a:xfrm>
              <a:prstGeom prst="rect">
                <a:avLst/>
              </a:prstGeom>
              <a:noFill/>
            </p:spPr>
            <p:txBody>
              <a:bodyPr wrap="none" lIns="45684" tIns="45684" rIns="45684" bIns="45684">
                <a:spAutoFit/>
              </a:bodyPr>
              <a:lstStyle/>
              <a:p>
                <a:pPr defTabSz="932003">
                  <a:lnSpc>
                    <a:spcPct val="90000"/>
                  </a:lnSpc>
                  <a:spcAft>
                    <a:spcPts val="612"/>
                  </a:spcAft>
                  <a:defRPr/>
                </a:pPr>
                <a:r>
                  <a:rPr lang="en-US" sz="1448" spc="-50" dirty="0">
                    <a:gradFill>
                      <a:gsLst>
                        <a:gs pos="63529">
                          <a:srgbClr val="FFFFFF"/>
                        </a:gs>
                        <a:gs pos="44000">
                          <a:srgbClr val="FFFFFF"/>
                        </a:gs>
                      </a:gsLst>
                      <a:lin ang="5400000" scaled="0"/>
                    </a:gradFill>
                    <a:latin typeface="Segoe Pro Semibold" panose="020B0702040504020203" pitchFamily="34" charset="0"/>
                  </a:rPr>
                  <a:t>Office &amp; </a:t>
                </a:r>
                <a:br>
                  <a:rPr lang="en-US" sz="1448" spc="-50" dirty="0">
                    <a:gradFill>
                      <a:gsLst>
                        <a:gs pos="63529">
                          <a:srgbClr val="FFFFFF"/>
                        </a:gs>
                        <a:gs pos="44000">
                          <a:srgbClr val="FFFFFF"/>
                        </a:gs>
                      </a:gsLst>
                      <a:lin ang="5400000" scaled="0"/>
                    </a:gradFill>
                    <a:latin typeface="Segoe Pro Semibold" panose="020B0702040504020203" pitchFamily="34" charset="0"/>
                  </a:rPr>
                </a:br>
                <a:r>
                  <a:rPr lang="en-US" sz="1448" spc="-50" dirty="0">
                    <a:gradFill>
                      <a:gsLst>
                        <a:gs pos="63529">
                          <a:srgbClr val="FFFFFF"/>
                        </a:gs>
                        <a:gs pos="44000">
                          <a:srgbClr val="FFFFFF"/>
                        </a:gs>
                      </a:gsLst>
                      <a:lin ang="5400000" scaled="0"/>
                    </a:gradFill>
                    <a:latin typeface="Segoe Pro Semibold" panose="020B0702040504020203" pitchFamily="34" charset="0"/>
                  </a:rPr>
                  <a:t>Productivity </a:t>
                </a:r>
                <a:br>
                  <a:rPr lang="en-US" sz="1448" spc="-50" dirty="0">
                    <a:gradFill>
                      <a:gsLst>
                        <a:gs pos="63529">
                          <a:srgbClr val="FFFFFF"/>
                        </a:gs>
                        <a:gs pos="44000">
                          <a:srgbClr val="FFFFFF"/>
                        </a:gs>
                      </a:gsLst>
                      <a:lin ang="5400000" scaled="0"/>
                    </a:gradFill>
                    <a:latin typeface="Segoe Pro Semibold" panose="020B0702040504020203" pitchFamily="34" charset="0"/>
                  </a:rPr>
                </a:br>
                <a:r>
                  <a:rPr lang="en-US" sz="1448" spc="-50" dirty="0">
                    <a:gradFill>
                      <a:gsLst>
                        <a:gs pos="63529">
                          <a:srgbClr val="FFFFFF"/>
                        </a:gs>
                        <a:gs pos="44000">
                          <a:srgbClr val="FFFFFF"/>
                        </a:gs>
                      </a:gsLst>
                      <a:lin ang="5400000" scaled="0"/>
                    </a:gradFill>
                    <a:latin typeface="Segoe Pro Semibold" panose="020B0702040504020203" pitchFamily="34" charset="0"/>
                  </a:rPr>
                  <a:t>Workloads</a:t>
                </a:r>
              </a:p>
            </p:txBody>
          </p:sp>
          <p:sp>
            <p:nvSpPr>
              <p:cNvPr id="157" name="TextBox 156"/>
              <p:cNvSpPr txBox="1"/>
              <p:nvPr/>
            </p:nvSpPr>
            <p:spPr>
              <a:xfrm>
                <a:off x="4049517" y="3850930"/>
                <a:ext cx="242145" cy="508493"/>
              </a:xfrm>
              <a:prstGeom prst="rect">
                <a:avLst/>
              </a:prstGeom>
              <a:noFill/>
            </p:spPr>
            <p:txBody>
              <a:bodyPr wrap="none" lIns="0" tIns="0" rIns="0" bIns="0">
                <a:spAutoFit/>
              </a:bodyPr>
              <a:lstStyle/>
              <a:p>
                <a:pPr defTabSz="932003">
                  <a:lnSpc>
                    <a:spcPct val="90000"/>
                  </a:lnSpc>
                  <a:defRPr/>
                </a:pPr>
                <a:r>
                  <a:rPr lang="en-US" sz="3596" b="1" dirty="0">
                    <a:gradFill>
                      <a:gsLst>
                        <a:gs pos="63529">
                          <a:srgbClr val="FFFFFF"/>
                        </a:gs>
                        <a:gs pos="44000">
                          <a:srgbClr val="FFFFFF"/>
                        </a:gs>
                      </a:gsLst>
                      <a:lin ang="5400000" scaled="0"/>
                    </a:gradFill>
                    <a:latin typeface="Segoe UI Light"/>
                  </a:rPr>
                  <a:t>2</a:t>
                </a:r>
              </a:p>
            </p:txBody>
          </p:sp>
        </p:grpSp>
        <p:sp>
          <p:nvSpPr>
            <p:cNvPr id="155" name="TextBox 154"/>
            <p:cNvSpPr txBox="1"/>
            <p:nvPr/>
          </p:nvSpPr>
          <p:spPr>
            <a:xfrm>
              <a:off x="-3868385" y="3842938"/>
              <a:ext cx="1292534" cy="1130116"/>
            </a:xfrm>
            <a:prstGeom prst="rect">
              <a:avLst/>
            </a:prstGeom>
            <a:noFill/>
          </p:spPr>
          <p:txBody>
            <a:bodyPr wrap="none" lIns="0" tIns="0" rIns="0" bIns="0">
              <a:spAutoFit/>
            </a:bodyPr>
            <a:lstStyle/>
            <a:p>
              <a:pPr algn="ctr" defTabSz="932003">
                <a:lnSpc>
                  <a:spcPct val="80000"/>
                </a:lnSpc>
                <a:defRPr/>
              </a:pPr>
              <a:r>
                <a:rPr lang="en-US" sz="2997" b="1" spc="-50" dirty="0">
                  <a:gradFill>
                    <a:gsLst>
                      <a:gs pos="28235">
                        <a:srgbClr val="D7D7D7"/>
                      </a:gs>
                      <a:gs pos="57000">
                        <a:srgbClr val="D7D7D7"/>
                      </a:gs>
                    </a:gsLst>
                    <a:lin ang="5400000" scaled="0"/>
                  </a:gradFill>
                  <a:latin typeface="Segoe UI Light"/>
                </a:rPr>
                <a:t>Attach</a:t>
              </a:r>
              <a:br>
                <a:rPr lang="en-US" sz="2997" b="1" spc="-50" dirty="0">
                  <a:gradFill>
                    <a:gsLst>
                      <a:gs pos="28235">
                        <a:srgbClr val="D7D7D7"/>
                      </a:gs>
                      <a:gs pos="57000">
                        <a:srgbClr val="D7D7D7"/>
                      </a:gs>
                    </a:gsLst>
                    <a:lin ang="5400000" scaled="0"/>
                  </a:gradFill>
                  <a:latin typeface="Segoe UI Light"/>
                </a:rPr>
              </a:br>
              <a:r>
                <a:rPr lang="en-US" sz="2997" b="1" spc="-50" dirty="0">
                  <a:gradFill>
                    <a:gsLst>
                      <a:gs pos="28235">
                        <a:srgbClr val="D7D7D7"/>
                      </a:gs>
                      <a:gs pos="57000">
                        <a:srgbClr val="D7D7D7"/>
                      </a:gs>
                    </a:gsLst>
                    <a:lin ang="5400000" scaled="0"/>
                  </a:gradFill>
                  <a:latin typeface="Segoe UI Light"/>
                </a:rPr>
                <a:t>&amp; </a:t>
              </a:r>
              <a:br>
                <a:rPr lang="en-US" sz="2997" b="1" spc="-50" dirty="0">
                  <a:gradFill>
                    <a:gsLst>
                      <a:gs pos="28235">
                        <a:srgbClr val="D7D7D7"/>
                      </a:gs>
                      <a:gs pos="57000">
                        <a:srgbClr val="D7D7D7"/>
                      </a:gs>
                    </a:gsLst>
                    <a:lin ang="5400000" scaled="0"/>
                  </a:gradFill>
                  <a:latin typeface="Segoe UI Light"/>
                </a:rPr>
              </a:br>
              <a:r>
                <a:rPr lang="en-US" sz="2997" b="1" spc="-50" dirty="0">
                  <a:gradFill>
                    <a:gsLst>
                      <a:gs pos="28235">
                        <a:srgbClr val="D7D7D7"/>
                      </a:gs>
                      <a:gs pos="57000">
                        <a:srgbClr val="D7D7D7"/>
                      </a:gs>
                    </a:gsLst>
                    <a:lin ang="5400000" scaled="0"/>
                  </a:gradFill>
                  <a:latin typeface="Segoe UI Light"/>
                </a:rPr>
                <a:t>Licenses</a:t>
              </a:r>
            </a:p>
          </p:txBody>
        </p:sp>
      </p:grpSp>
      <p:sp useBgFill="1">
        <p:nvSpPr>
          <p:cNvPr id="63" name="Title 3"/>
          <p:cNvSpPr txBox="1">
            <a:spLocks/>
          </p:cNvSpPr>
          <p:nvPr/>
        </p:nvSpPr>
        <p:spPr bwMode="auto">
          <a:xfrm>
            <a:off x="4509187" y="415578"/>
            <a:ext cx="3448270" cy="67917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31863">
              <a:lnSpc>
                <a:spcPct val="90000"/>
              </a:lnSpc>
              <a:spcBef>
                <a:spcPct val="20000"/>
              </a:spcBef>
              <a:buClr>
                <a:schemeClr val="tx1"/>
              </a:buClr>
              <a:buSzPct val="90000"/>
              <a:buFont typeface="Wingdings" panose="05000000000000000000" pitchFamily="2" charset="2"/>
              <a:buChar char="§"/>
              <a:defRPr sz="3900">
                <a:solidFill>
                  <a:schemeClr val="tx1"/>
                </a:solidFill>
                <a:latin typeface="Segoe UI Light" panose="020B0502040204020203" pitchFamily="34" charset="0"/>
                <a:ea typeface="MS PGothic" panose="020B0600070205080204" pitchFamily="34" charset="-128"/>
              </a:defRPr>
            </a:lvl1pPr>
            <a:lvl2pPr marL="742950" indent="-285750" defTabSz="931863">
              <a:lnSpc>
                <a:spcPct val="90000"/>
              </a:lnSpc>
              <a:spcBef>
                <a:spcPct val="20000"/>
              </a:spcBef>
              <a:buClr>
                <a:schemeClr val="tx1"/>
              </a:buClr>
              <a:buSzPct val="90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2pPr>
            <a:lvl3pPr marL="1143000" indent="-228600" defTabSz="931863">
              <a:lnSpc>
                <a:spcPct val="90000"/>
              </a:lnSpc>
              <a:spcBef>
                <a:spcPct val="20000"/>
              </a:spcBef>
              <a:buClr>
                <a:schemeClr val="tx1"/>
              </a:buClr>
              <a:buSzPct val="90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defTabSz="931863">
              <a:lnSpc>
                <a:spcPct val="90000"/>
              </a:lnSpc>
              <a:spcBef>
                <a:spcPct val="20000"/>
              </a:spcBef>
              <a:buClr>
                <a:schemeClr val="tx1"/>
              </a:buClr>
              <a:buSzPct val="90000"/>
              <a:buFont typeface="Wingdings" panose="05000000000000000000" pitchFamily="2" charset="2"/>
              <a:buChar char="§"/>
              <a:defRPr sz="1900">
                <a:solidFill>
                  <a:schemeClr val="tx1"/>
                </a:solidFill>
                <a:latin typeface="Segoe UI" panose="020B0502040204020203" pitchFamily="34" charset="0"/>
                <a:ea typeface="MS PGothic" panose="020B0600070205080204" pitchFamily="34" charset="-128"/>
              </a:defRPr>
            </a:lvl4pPr>
            <a:lvl5pPr marL="2057400" indent="-228600" defTabSz="931863">
              <a:lnSpc>
                <a:spcPct val="90000"/>
              </a:lnSpc>
              <a:spcBef>
                <a:spcPct val="20000"/>
              </a:spcBef>
              <a:buClr>
                <a:schemeClr val="tx1"/>
              </a:buClr>
              <a:buSzPct val="90000"/>
              <a:buFont typeface="Wingdings" panose="05000000000000000000" pitchFamily="2" charset="2"/>
              <a:buChar char="§"/>
              <a:defRPr sz="1900">
                <a:solidFill>
                  <a:schemeClr val="tx1"/>
                </a:solidFill>
                <a:latin typeface="Segoe UI" panose="020B0502040204020203" pitchFamily="34" charset="0"/>
                <a:ea typeface="MS PGothic" panose="020B0600070205080204" pitchFamily="34" charset="-128"/>
              </a:defRPr>
            </a:lvl5pPr>
            <a:lvl6pPr marL="2514600" indent="-228600" defTabSz="931863" eaLnBrk="0" fontAlgn="base" hangingPunct="0">
              <a:lnSpc>
                <a:spcPct val="90000"/>
              </a:lnSpc>
              <a:spcBef>
                <a:spcPct val="20000"/>
              </a:spcBef>
              <a:spcAft>
                <a:spcPct val="0"/>
              </a:spcAft>
              <a:buClr>
                <a:schemeClr val="tx1"/>
              </a:buClr>
              <a:buSzPct val="90000"/>
              <a:buFont typeface="Wingdings" panose="05000000000000000000" pitchFamily="2" charset="2"/>
              <a:buChar char="§"/>
              <a:defRPr sz="1900">
                <a:solidFill>
                  <a:schemeClr val="tx1"/>
                </a:solidFill>
                <a:latin typeface="Segoe UI" panose="020B0502040204020203" pitchFamily="34" charset="0"/>
                <a:ea typeface="MS PGothic" panose="020B0600070205080204" pitchFamily="34" charset="-128"/>
              </a:defRPr>
            </a:lvl6pPr>
            <a:lvl7pPr marL="2971800" indent="-228600" defTabSz="931863" eaLnBrk="0" fontAlgn="base" hangingPunct="0">
              <a:lnSpc>
                <a:spcPct val="90000"/>
              </a:lnSpc>
              <a:spcBef>
                <a:spcPct val="20000"/>
              </a:spcBef>
              <a:spcAft>
                <a:spcPct val="0"/>
              </a:spcAft>
              <a:buClr>
                <a:schemeClr val="tx1"/>
              </a:buClr>
              <a:buSzPct val="90000"/>
              <a:buFont typeface="Wingdings" panose="05000000000000000000" pitchFamily="2" charset="2"/>
              <a:buChar char="§"/>
              <a:defRPr sz="1900">
                <a:solidFill>
                  <a:schemeClr val="tx1"/>
                </a:solidFill>
                <a:latin typeface="Segoe UI" panose="020B0502040204020203" pitchFamily="34" charset="0"/>
                <a:ea typeface="MS PGothic" panose="020B0600070205080204" pitchFamily="34" charset="-128"/>
              </a:defRPr>
            </a:lvl7pPr>
            <a:lvl8pPr marL="3429000" indent="-228600" defTabSz="931863" eaLnBrk="0" fontAlgn="base" hangingPunct="0">
              <a:lnSpc>
                <a:spcPct val="90000"/>
              </a:lnSpc>
              <a:spcBef>
                <a:spcPct val="20000"/>
              </a:spcBef>
              <a:spcAft>
                <a:spcPct val="0"/>
              </a:spcAft>
              <a:buClr>
                <a:schemeClr val="tx1"/>
              </a:buClr>
              <a:buSzPct val="90000"/>
              <a:buFont typeface="Wingdings" panose="05000000000000000000" pitchFamily="2" charset="2"/>
              <a:buChar char="§"/>
              <a:defRPr sz="1900">
                <a:solidFill>
                  <a:schemeClr val="tx1"/>
                </a:solidFill>
                <a:latin typeface="Segoe UI" panose="020B0502040204020203" pitchFamily="34" charset="0"/>
                <a:ea typeface="MS PGothic" panose="020B0600070205080204" pitchFamily="34" charset="-128"/>
              </a:defRPr>
            </a:lvl8pPr>
            <a:lvl9pPr marL="3886200" indent="-228600" defTabSz="931863" eaLnBrk="0" fontAlgn="base" hangingPunct="0">
              <a:lnSpc>
                <a:spcPct val="90000"/>
              </a:lnSpc>
              <a:spcBef>
                <a:spcPct val="20000"/>
              </a:spcBef>
              <a:spcAft>
                <a:spcPct val="0"/>
              </a:spcAft>
              <a:buClr>
                <a:schemeClr val="tx1"/>
              </a:buClr>
              <a:buSzPct val="90000"/>
              <a:buFont typeface="Wingdings" panose="05000000000000000000" pitchFamily="2" charset="2"/>
              <a:buChar char="§"/>
              <a:defRPr sz="1900">
                <a:solidFill>
                  <a:schemeClr val="tx1"/>
                </a:solidFill>
                <a:latin typeface="Segoe UI" panose="020B0502040204020203" pitchFamily="34" charset="0"/>
                <a:ea typeface="MS PGothic" panose="020B0600070205080204" pitchFamily="34" charset="-128"/>
              </a:defRPr>
            </a:lvl9pPr>
          </a:lstStyle>
          <a:p>
            <a:pPr eaLnBrk="1" hangingPunct="1">
              <a:spcBef>
                <a:spcPct val="0"/>
              </a:spcBef>
              <a:buClrTx/>
              <a:buSzTx/>
              <a:buFontTx/>
              <a:buNone/>
            </a:pPr>
            <a:r>
              <a:rPr lang="en-US" altLang="en-US" sz="4798" dirty="0">
                <a:solidFill>
                  <a:srgbClr val="00204F"/>
                </a:solidFill>
                <a:latin typeface="Segoe pro light" charset="0"/>
              </a:rPr>
              <a:t> Future…</a:t>
            </a:r>
          </a:p>
        </p:txBody>
      </p:sp>
      <p:pic>
        <p:nvPicPr>
          <p:cNvPr id="27662" name="Imagen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0248" y="6153670"/>
            <a:ext cx="1490062" cy="36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339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fill="hold"/>
                                        <p:tgtEl>
                                          <p:spTgt spid="73"/>
                                        </p:tgtEl>
                                        <p:attrNameLst>
                                          <p:attrName>ppt_x</p:attrName>
                                        </p:attrNameLst>
                                      </p:cBhvr>
                                      <p:tavLst>
                                        <p:tav tm="0">
                                          <p:val>
                                            <p:strVal val="0-#ppt_w/2"/>
                                          </p:val>
                                        </p:tav>
                                        <p:tav tm="100000">
                                          <p:val>
                                            <p:strVal val="#ppt_x"/>
                                          </p:val>
                                        </p:tav>
                                      </p:tavLst>
                                    </p:anim>
                                    <p:anim calcmode="lin" valueType="num">
                                      <p:cBhvr additive="base">
                                        <p:cTn id="8" dur="10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5" presetClass="path" presetSubtype="0" accel="38000" decel="62000" fill="hold" nodeType="clickEffect">
                                  <p:stCondLst>
                                    <p:cond delay="0"/>
                                  </p:stCondLst>
                                  <p:childTnLst>
                                    <p:animMotion origin="layout" path="M 0 2.15615E-6 L -0.44626 2.15615E-6 " pathEditMode="relative" rAng="0" ptsTypes="AA">
                                      <p:cBhvr>
                                        <p:cTn id="12" dur="1000" fill="hold"/>
                                        <p:tgtEl>
                                          <p:spTgt spid="100"/>
                                        </p:tgtEl>
                                        <p:attrNameLst>
                                          <p:attrName>ppt_x</p:attrName>
                                          <p:attrName>ppt_y</p:attrName>
                                        </p:attrNameLst>
                                      </p:cBhvr>
                                      <p:rCtr x="-22313" y="0"/>
                                    </p:animMotion>
                                  </p:childTnLst>
                                </p:cTn>
                              </p:par>
                              <p:par>
                                <p:cTn id="13" presetID="10"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par>
                                <p:cTn id="16" presetID="10" presetClass="entr" presetSubtype="0"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2" presetClass="entr" presetSubtype="2" decel="10000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additive="base">
                                        <p:cTn id="21" dur="1000" fill="hold"/>
                                        <p:tgtEl>
                                          <p:spTgt spid="148"/>
                                        </p:tgtEl>
                                        <p:attrNameLst>
                                          <p:attrName>ppt_x</p:attrName>
                                        </p:attrNameLst>
                                      </p:cBhvr>
                                      <p:tavLst>
                                        <p:tav tm="0">
                                          <p:val>
                                            <p:strVal val="1+#ppt_w/2"/>
                                          </p:val>
                                        </p:tav>
                                        <p:tav tm="100000">
                                          <p:val>
                                            <p:strVal val="#ppt_x"/>
                                          </p:val>
                                        </p:tav>
                                      </p:tavLst>
                                    </p:anim>
                                    <p:anim calcmode="lin" valueType="num">
                                      <p:cBhvr additive="base">
                                        <p:cTn id="22" dur="1000" fill="hold"/>
                                        <p:tgtEl>
                                          <p:spTgt spid="148"/>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1000"/>
                                        <p:tgtEl>
                                          <p:spTgt spid="81"/>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par>
                                <p:cTn id="29" presetID="10" presetClass="exit" presetSubtype="0" fill="hold" nodeType="withEffect">
                                  <p:stCondLst>
                                    <p:cond delay="500"/>
                                  </p:stCondLst>
                                  <p:childTnLst>
                                    <p:animEffect transition="out" filter="fade">
                                      <p:cBhvr>
                                        <p:cTn id="30" dur="500"/>
                                        <p:tgtEl>
                                          <p:spTgt spid="73"/>
                                        </p:tgtEl>
                                      </p:cBhvr>
                                    </p:animEffect>
                                    <p:set>
                                      <p:cBhvr>
                                        <p:cTn id="31" dur="1" fill="hold">
                                          <p:stCondLst>
                                            <p:cond delay="499"/>
                                          </p:stCondLst>
                                        </p:cTn>
                                        <p:tgtEl>
                                          <p:spTgt spid="73"/>
                                        </p:tgtEl>
                                        <p:attrNameLst>
                                          <p:attrName>style.visibility</p:attrName>
                                        </p:attrNameLst>
                                      </p:cBhvr>
                                      <p:to>
                                        <p:strVal val="hidden"/>
                                      </p:to>
                                    </p:set>
                                  </p:childTnLst>
                                </p:cTn>
                              </p:par>
                              <p:par>
                                <p:cTn id="32" presetID="2" presetClass="entr" presetSubtype="2" decel="100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fill="hold"/>
                                        <p:tgtEl>
                                          <p:spTgt spid="5"/>
                                        </p:tgtEl>
                                        <p:attrNameLst>
                                          <p:attrName>ppt_x</p:attrName>
                                        </p:attrNameLst>
                                      </p:cBhvr>
                                      <p:tavLst>
                                        <p:tav tm="0">
                                          <p:val>
                                            <p:strVal val="1+#ppt_w/2"/>
                                          </p:val>
                                        </p:tav>
                                        <p:tav tm="100000">
                                          <p:val>
                                            <p:strVal val="#ppt_x"/>
                                          </p:val>
                                        </p:tav>
                                      </p:tavLst>
                                    </p:anim>
                                    <p:anim calcmode="lin" valueType="num">
                                      <p:cBhvr additive="base">
                                        <p:cTn id="35" dur="10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3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700" fill="hold"/>
                                        <p:tgtEl>
                                          <p:spTgt spid="2"/>
                                        </p:tgtEl>
                                        <p:attrNameLst>
                                          <p:attrName>ppt_x</p:attrName>
                                        </p:attrNameLst>
                                      </p:cBhvr>
                                      <p:tavLst>
                                        <p:tav tm="0">
                                          <p:val>
                                            <p:strVal val="1+#ppt_w/2"/>
                                          </p:val>
                                        </p:tav>
                                        <p:tav tm="100000">
                                          <p:val>
                                            <p:strVal val="#ppt_x"/>
                                          </p:val>
                                        </p:tav>
                                      </p:tavLst>
                                    </p:anim>
                                    <p:anim calcmode="lin" valueType="num">
                                      <p:cBhvr additive="base">
                                        <p:cTn id="39" dur="7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1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304" y="95364"/>
            <a:ext cx="11889564" cy="917575"/>
          </a:xfrm>
        </p:spPr>
        <p:txBody>
          <a:bodyPr/>
          <a:lstStyle/>
          <a:p>
            <a:r>
              <a:rPr lang="en-US" sz="4000" dirty="0" smtClean="0"/>
              <a:t>The era of Personal Cloud</a:t>
            </a:r>
            <a:br>
              <a:rPr lang="en-US" sz="4000" dirty="0" smtClean="0"/>
            </a:br>
            <a:r>
              <a:rPr lang="en-US" sz="4000" b="1" dirty="0" smtClean="0"/>
              <a:t>Microsoft Office 365</a:t>
            </a:r>
            <a:endParaRPr lang="en-US" sz="4000" b="1" dirty="0">
              <a:solidFill>
                <a:schemeClr val="accent2">
                  <a:alpha val="99000"/>
                </a:schemeClr>
              </a:solidFill>
            </a:endParaRPr>
          </a:p>
        </p:txBody>
      </p:sp>
      <p:grpSp>
        <p:nvGrpSpPr>
          <p:cNvPr id="65" name="Group 64"/>
          <p:cNvGrpSpPr/>
          <p:nvPr/>
        </p:nvGrpSpPr>
        <p:grpSpPr>
          <a:xfrm>
            <a:off x="481836" y="2037276"/>
            <a:ext cx="2745942" cy="3574860"/>
            <a:chOff x="493712" y="1226611"/>
            <a:chExt cx="2745942" cy="3574860"/>
          </a:xfrm>
        </p:grpSpPr>
        <p:grpSp>
          <p:nvGrpSpPr>
            <p:cNvPr id="66" name="Group 65"/>
            <p:cNvGrpSpPr/>
            <p:nvPr/>
          </p:nvGrpSpPr>
          <p:grpSpPr>
            <a:xfrm>
              <a:off x="493712" y="1226611"/>
              <a:ext cx="2745942" cy="3574860"/>
              <a:chOff x="493712" y="1226611"/>
              <a:chExt cx="2745942" cy="3574860"/>
            </a:xfrm>
          </p:grpSpPr>
          <p:sp>
            <p:nvSpPr>
              <p:cNvPr id="68" name="Rectangle 67"/>
              <p:cNvSpPr/>
              <p:nvPr/>
            </p:nvSpPr>
            <p:spPr bwMode="auto">
              <a:xfrm>
                <a:off x="493712" y="3887071"/>
                <a:ext cx="2745941" cy="914400"/>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ct val="0"/>
                  </a:spcAft>
                </a:pPr>
                <a:endParaRPr lang="en-US" sz="2800" dirty="0" smtClean="0">
                  <a:gradFill>
                    <a:gsLst>
                      <a:gs pos="0">
                        <a:srgbClr val="FFFFFF"/>
                      </a:gs>
                      <a:gs pos="100000">
                        <a:srgbClr val="FFFFFF"/>
                      </a:gs>
                    </a:gsLst>
                    <a:lin ang="5400000" scaled="0"/>
                  </a:gradFill>
                  <a:latin typeface="+mj-lt"/>
                  <a:ea typeface="Segoe UI" pitchFamily="34" charset="0"/>
                  <a:cs typeface="Segoe UI" pitchFamily="34" charset="0"/>
                </a:endParaRPr>
              </a:p>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Devices</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69" name="Picture 68"/>
              <p:cNvPicPr>
                <a:picLocks noChangeArrowheads="1"/>
              </p:cNvPicPr>
              <p:nvPr/>
            </p:nvPicPr>
            <p:blipFill rotWithShape="1">
              <a:blip r:embed="rId2">
                <a:extLst>
                  <a:ext uri="{28A0092B-C50C-407E-A947-70E740481C1C}">
                    <a14:useLocalDpi xmlns:a14="http://schemas.microsoft.com/office/drawing/2010/main" val="0"/>
                  </a:ext>
                </a:extLst>
              </a:blip>
              <a:srcRect l="9801" t="-405" r="34096" b="707"/>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70" name="Group 69"/>
          <p:cNvGrpSpPr/>
          <p:nvPr/>
        </p:nvGrpSpPr>
        <p:grpSpPr>
          <a:xfrm>
            <a:off x="3357140" y="2043260"/>
            <a:ext cx="2745942" cy="3576341"/>
            <a:chOff x="6219568" y="1705134"/>
            <a:chExt cx="2745942" cy="3576341"/>
          </a:xfrm>
        </p:grpSpPr>
        <p:sp>
          <p:nvSpPr>
            <p:cNvPr id="71" name="Rectangle 70"/>
            <p:cNvSpPr/>
            <p:nvPr/>
          </p:nvSpPr>
          <p:spPr bwMode="auto">
            <a:xfrm>
              <a:off x="6219569" y="4451874"/>
              <a:ext cx="2745941" cy="82960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Social</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72" name="Group 71"/>
            <p:cNvGrpSpPr/>
            <p:nvPr/>
          </p:nvGrpSpPr>
          <p:grpSpPr>
            <a:xfrm>
              <a:off x="8062754" y="4553228"/>
              <a:ext cx="639749" cy="598446"/>
              <a:chOff x="7962395" y="4519775"/>
              <a:chExt cx="639749" cy="598446"/>
            </a:xfrm>
          </p:grpSpPr>
          <p:grpSp>
            <p:nvGrpSpPr>
              <p:cNvPr id="74" name="Group 73"/>
              <p:cNvGrpSpPr/>
              <p:nvPr/>
            </p:nvGrpSpPr>
            <p:grpSpPr>
              <a:xfrm>
                <a:off x="7962395" y="4519775"/>
                <a:ext cx="639749" cy="592391"/>
                <a:chOff x="4823943" y="3934642"/>
                <a:chExt cx="639749" cy="592391"/>
              </a:xfrm>
            </p:grpSpPr>
            <p:sp>
              <p:nvSpPr>
                <p:cNvPr id="76"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000000"/>
                    </a:solidFill>
                  </a:endParaRPr>
                </a:p>
              </p:txBody>
            </p:sp>
            <p:sp>
              <p:nvSpPr>
                <p:cNvPr id="77"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2305" tIns="41153" rIns="82305" bIns="41153" numCol="1" anchor="t" anchorCtr="0" compatLnSpc="1">
                  <a:prstTxWarp prst="textNoShape">
                    <a:avLst/>
                  </a:prstTxWarp>
                </a:bodyPr>
                <a:lstStyle/>
                <a:p>
                  <a:pPr defTabSz="914363"/>
                  <a:endParaRPr lang="en-US" sz="1600">
                    <a:solidFill>
                      <a:srgbClr val="000000"/>
                    </a:solidFill>
                  </a:endParaRPr>
                </a:p>
              </p:txBody>
            </p:sp>
            <p:sp>
              <p:nvSpPr>
                <p:cNvPr id="78"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000000"/>
                    </a:solidFill>
                  </a:endParaRPr>
                </a:p>
              </p:txBody>
            </p:sp>
          </p:grpSp>
          <p:sp>
            <p:nvSpPr>
              <p:cNvPr id="75"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z="1000" spc="-122">
                  <a:solidFill>
                    <a:schemeClr val="tx1">
                      <a:lumMod val="50000"/>
                    </a:schemeClr>
                  </a:solidFill>
                  <a:latin typeface="Segoe Light" pitchFamily="34" charset="0"/>
                </a:endParaRPr>
              </a:p>
            </p:txBody>
          </p:sp>
        </p:grpSp>
        <p:pic>
          <p:nvPicPr>
            <p:cNvPr id="73" name="Picture 2" descr="C:\Users\v-junyo\Documents\Jun_Mesh\Microsoft Files\DesignTools\Brand Photos\Office Brand - No_exp\NEW\OFF12_Joi_01.png"/>
            <p:cNvPicPr>
              <a:picLocks noChangeAspect="1" noChangeArrowheads="1"/>
            </p:cNvPicPr>
            <p:nvPr/>
          </p:nvPicPr>
          <p:blipFill rotWithShape="1">
            <a:blip r:embed="rId4">
              <a:extLst>
                <a:ext uri="{28A0092B-C50C-407E-A947-70E740481C1C}">
                  <a14:useLocalDpi xmlns:a14="http://schemas.microsoft.com/office/drawing/2010/main" val="0"/>
                </a:ext>
              </a:extLst>
            </a:blip>
            <a:srcRect l="23561" r="10111"/>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6195922" y="2050724"/>
            <a:ext cx="2745941" cy="3568877"/>
            <a:chOff x="3365076" y="1232597"/>
            <a:chExt cx="2745941" cy="3568877"/>
          </a:xfrm>
        </p:grpSpPr>
        <p:pic>
          <p:nvPicPr>
            <p:cNvPr id="80" name="Picture 4" descr="http://farm7.staticflickr.com/6198/6149648253_a3f453cb9e_z.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p:cNvGrpSpPr/>
            <p:nvPr/>
          </p:nvGrpSpPr>
          <p:grpSpPr>
            <a:xfrm>
              <a:off x="3365076" y="3979336"/>
              <a:ext cx="2745941" cy="822138"/>
              <a:chOff x="3346615" y="4451875"/>
              <a:chExt cx="2745941" cy="822138"/>
            </a:xfrm>
          </p:grpSpPr>
          <p:sp>
            <p:nvSpPr>
              <p:cNvPr id="82" name="Rectangle 81"/>
              <p:cNvSpPr/>
              <p:nvPr/>
            </p:nvSpPr>
            <p:spPr bwMode="auto">
              <a:xfrm>
                <a:off x="3346615" y="4451875"/>
                <a:ext cx="2745941" cy="82213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Cloud</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83" name="Picture 82" descr="C:\Users\chrisw\Desktop\Cloud Services 3.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4" name="Group 83"/>
          <p:cNvGrpSpPr/>
          <p:nvPr/>
        </p:nvGrpSpPr>
        <p:grpSpPr>
          <a:xfrm>
            <a:off x="9095928" y="2043260"/>
            <a:ext cx="2838781" cy="3566958"/>
            <a:chOff x="9107804" y="1232595"/>
            <a:chExt cx="2838781" cy="3566958"/>
          </a:xfrm>
        </p:grpSpPr>
        <p:grpSp>
          <p:nvGrpSpPr>
            <p:cNvPr id="85" name="Group 84"/>
            <p:cNvGrpSpPr/>
            <p:nvPr/>
          </p:nvGrpSpPr>
          <p:grpSpPr>
            <a:xfrm>
              <a:off x="9107804" y="1232595"/>
              <a:ext cx="2745941" cy="3566958"/>
              <a:chOff x="9107804" y="1705134"/>
              <a:chExt cx="2745941" cy="3566958"/>
            </a:xfrm>
          </p:grpSpPr>
          <p:sp>
            <p:nvSpPr>
              <p:cNvPr id="87" name="Rectangle 86"/>
              <p:cNvSpPr/>
              <p:nvPr/>
            </p:nvSpPr>
            <p:spPr bwMode="auto">
              <a:xfrm>
                <a:off x="9107804" y="4451873"/>
                <a:ext cx="2745941" cy="820219"/>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Management</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88" name="Picture 3" descr="C:\Users\v-junyo\Documents\Jun_Mesh\Microsoft Files\DesignTools\Brand Photos\Windows 7\Commercial\COMMERCIAL\WIN12_Kiki_01.png"/>
              <p:cNvPicPr>
                <a:picLocks noChangeAspect="1" noChangeArrowheads="1"/>
              </p:cNvPicPr>
              <p:nvPr/>
            </p:nvPicPr>
            <p:blipFill rotWithShape="1">
              <a:blip r:embed="rId9">
                <a:extLst>
                  <a:ext uri="{28A0092B-C50C-407E-A947-70E740481C1C}">
                    <a14:useLocalDpi xmlns:a14="http://schemas.microsoft.com/office/drawing/2010/main" val="0"/>
                  </a:ext>
                </a:extLst>
              </a:blip>
              <a:srcRect l="4927" t="27080" b="9567"/>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7" descr="\\MAGNUM\Projects\Microsoft\Cloud Power FY12\Design\ICONS_PNG\Secure.png"/>
            <p:cNvPicPr>
              <a:picLocks noChangeAspect="1" noChangeArrowheads="1"/>
            </p:cNvPicPr>
            <p:nvPr/>
          </p:nvPicPr>
          <p:blipFill>
            <a:blip r:embed="rId10" cstate="print">
              <a:biLevel thresh="25000"/>
            </a:blip>
            <a:srcRect/>
            <a:stretch>
              <a:fillRect/>
            </a:stretch>
          </p:blipFill>
          <p:spPr bwMode="auto">
            <a:xfrm>
              <a:off x="11147319" y="3944638"/>
              <a:ext cx="799266" cy="799266"/>
            </a:xfrm>
            <a:prstGeom prst="rect">
              <a:avLst/>
            </a:prstGeom>
            <a:noFill/>
          </p:spPr>
        </p:pic>
      </p:grpSp>
    </p:spTree>
    <p:extLst>
      <p:ext uri="{BB962C8B-B14F-4D97-AF65-F5344CB8AC3E}">
        <p14:creationId xmlns:p14="http://schemas.microsoft.com/office/powerpoint/2010/main" val="425626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1000" fill="hold"/>
                                        <p:tgtEl>
                                          <p:spTgt spid="79"/>
                                        </p:tgtEl>
                                        <p:attrNameLst>
                                          <p:attrName>ppt_x</p:attrName>
                                        </p:attrNameLst>
                                      </p:cBhvr>
                                      <p:tavLst>
                                        <p:tav tm="0">
                                          <p:val>
                                            <p:strVal val="#ppt_x"/>
                                          </p:val>
                                        </p:tav>
                                        <p:tav tm="100000">
                                          <p:val>
                                            <p:strVal val="#ppt_x"/>
                                          </p:val>
                                        </p:tav>
                                      </p:tavLst>
                                    </p:anim>
                                    <p:anim calcmode="lin" valueType="num">
                                      <p:cBhvr additive="base">
                                        <p:cTn id="12" dur="1000" fill="hold"/>
                                        <p:tgtEl>
                                          <p:spTgt spid="7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1000" fill="hold"/>
                                        <p:tgtEl>
                                          <p:spTgt spid="70"/>
                                        </p:tgtEl>
                                        <p:attrNameLst>
                                          <p:attrName>ppt_x</p:attrName>
                                        </p:attrNameLst>
                                      </p:cBhvr>
                                      <p:tavLst>
                                        <p:tav tm="0">
                                          <p:val>
                                            <p:strVal val="#ppt_x"/>
                                          </p:val>
                                        </p:tav>
                                        <p:tav tm="100000">
                                          <p:val>
                                            <p:strVal val="#ppt_x"/>
                                          </p:val>
                                        </p:tav>
                                      </p:tavLst>
                                    </p:anim>
                                    <p:anim calcmode="lin" valueType="num">
                                      <p:cBhvr additive="base">
                                        <p:cTn id="16" dur="1000" fill="hold"/>
                                        <p:tgtEl>
                                          <p:spTgt spid="70"/>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1000" fill="hold"/>
                                        <p:tgtEl>
                                          <p:spTgt spid="84"/>
                                        </p:tgtEl>
                                        <p:attrNameLst>
                                          <p:attrName>ppt_x</p:attrName>
                                        </p:attrNameLst>
                                      </p:cBhvr>
                                      <p:tavLst>
                                        <p:tav tm="0">
                                          <p:val>
                                            <p:strVal val="#ppt_x"/>
                                          </p:val>
                                        </p:tav>
                                        <p:tav tm="100000">
                                          <p:val>
                                            <p:strVal val="#ppt_x"/>
                                          </p:val>
                                        </p:tav>
                                      </p:tavLst>
                                    </p:anim>
                                    <p:anim calcmode="lin" valueType="num">
                                      <p:cBhvr additive="base">
                                        <p:cTn id="20" dur="10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Footer Placeholder 3"/>
          <p:cNvSpPr>
            <a:spLocks noGrp="1"/>
          </p:cNvSpPr>
          <p:nvPr>
            <p:ph type="ftr" sz="quarter" idx="3"/>
          </p:nvPr>
        </p:nvSpPr>
        <p:spPr/>
        <p:txBody>
          <a:bodyPr/>
          <a:lstStyle/>
          <a:p>
            <a:r>
              <a:rPr lang="en-US" smtClean="0"/>
              <a:t>Microsoft Confidential – Internal Use Only</a:t>
            </a:r>
            <a:endParaRPr lang="en-US" dirty="0" smtClean="0"/>
          </a:p>
        </p:txBody>
      </p:sp>
      <p:pic>
        <p:nvPicPr>
          <p:cNvPr id="5" name="Small background tiles"/>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328"/>
          <a:stretch/>
        </p:blipFill>
        <p:spPr bwMode="auto">
          <a:xfrm>
            <a:off x="0" y="0"/>
            <a:ext cx="12552218" cy="699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637365" y="84575"/>
            <a:ext cx="8909707" cy="6688868"/>
            <a:chOff x="1635777" y="84575"/>
            <a:chExt cx="8909707" cy="6688868"/>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35777" y="2866042"/>
              <a:ext cx="1125929" cy="112592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9" descr="\\SFP\Work\White_Whale\2-20365_Lees_Holland\art\AppTiles\ebay-radio-windows-phone-7-wp7-app-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2390" y="84575"/>
              <a:ext cx="1125926" cy="11259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20" descr="\\SFP\Work\White_Whale\2-20365_Lees_Holland\art\AppTiles\fandango-radio-windows-phone-7-wp7-app-logo.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866" y="84575"/>
              <a:ext cx="1125927" cy="11259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24" descr="\\SFP\Work\White_Whale\2-20365_Lees_Holland\art\AppTiles\imdb-windows-phone-7-wp7-app-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24336" y="84575"/>
              <a:ext cx="1125928" cy="11259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27"/>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8123120" y="5646301"/>
              <a:ext cx="1125927" cy="11259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Picture 36" descr="\\SFP\Work\White_Whale\2-20365_Lees_Holland\art\AppTiles\twitter-windows-phone-wp7-app-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09634" y="2864486"/>
              <a:ext cx="1127487" cy="112748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38" descr="\\SFP\Work\White_Whale\2-20365_Lees_Holland\art\AppTiles\yelp-windows-phone-7-wp7-app-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30134" y="5647516"/>
              <a:ext cx="1124712" cy="11247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9"/>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5523600" y="5648730"/>
              <a:ext cx="1124712" cy="11247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921660" y="84575"/>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230132" y="2867261"/>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994" y="84575"/>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230128" y="1476526"/>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921660" y="2870102"/>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124336" y="2867257"/>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636995" y="1475309"/>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230128" y="4257994"/>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815860" y="4257994"/>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815860" y="2867261"/>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9420771" y="84575"/>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0"/>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420771" y="1475879"/>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1"/>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523598" y="1476525"/>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9420771" y="4256058"/>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3"/>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2921660" y="4262261"/>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4"/>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1636994" y="4257998"/>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7"/>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5523598" y="4257994"/>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8" descr="\\SFP\Work\White_Whale\2-20365_Lees_Holland\art\AppTiles\netflix-windows-phone-wp7-app-logo.png"/>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4228915" y="84575"/>
              <a:ext cx="1124712" cy="11247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3" name="Picture 21"/>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6815866" y="5648730"/>
              <a:ext cx="112471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descr="Photosynth">
              <a:hlinkClick r:id="rId30" tooltip="Photosynth"/>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124336" y="4257997"/>
              <a:ext cx="1124712" cy="11247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hlinkClick r:id="rId32" tooltip="Angry Birds"/>
            </p:cNvPr>
            <p:cNvPicPr>
              <a:picLocks noChangeAspect="1" noChangeArrowheads="1"/>
            </p:cNvPicPr>
            <p:nvPr/>
          </p:nvPicPr>
          <p:blipFill>
            <a:blip r:embed="rId33">
              <a:extLst>
                <a:ext uri="{28A0092B-C50C-407E-A947-70E740481C1C}">
                  <a14:useLocalDpi xmlns:a14="http://schemas.microsoft.com/office/drawing/2010/main"/>
                </a:ext>
              </a:extLst>
            </a:blip>
            <a:stretch>
              <a:fillRect/>
            </a:stretch>
          </p:blipFill>
          <p:spPr bwMode="auto">
            <a:xfrm>
              <a:off x="6815864" y="1482447"/>
              <a:ext cx="1124712" cy="11128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AccuWeather.com">
              <a:hlinkClick r:id="rId34" tooltip="AccuWeather.com"/>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8124336" y="1476524"/>
              <a:ext cx="1124712" cy="11247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ruit Ninja">
              <a:hlinkClick r:id="rId36" tooltip="Fruit Ninja"/>
            </p:cNvPr>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2921660" y="1477947"/>
              <a:ext cx="1124712" cy="11247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MONOPOLY">
              <a:hlinkClick r:id="rId38" tooltip="MONOPOLY"/>
            </p:cNvPr>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9420771" y="2865965"/>
              <a:ext cx="1124712" cy="11247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Splinter Cell Conviction™">
              <a:hlinkClick r:id="rId40" tooltip="Splinter Cell Conviction™"/>
            </p:cNvPr>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9420772" y="5646141"/>
              <a:ext cx="1124712" cy="11247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Need for Speed™ Undercover">
              <a:hlinkClick r:id="rId42" tooltip="Need for Speed™ Undercover"/>
            </p:cNvPr>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1636994" y="5648731"/>
              <a:ext cx="1124712" cy="11247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lixster">
              <a:hlinkClick r:id="rId44" tooltip="Flixster"/>
            </p:cNvPr>
            <p:cNvPicPr>
              <a:picLocks noChangeAspect="1" noChangeArrowheads="1"/>
            </p:cNvPicPr>
            <p:nvPr/>
          </p:nvPicPr>
          <p:blipFill>
            <a:blip r:embed="rId45">
              <a:extLst>
                <a:ext uri="{28A0092B-C50C-407E-A947-70E740481C1C}">
                  <a14:useLocalDpi xmlns:a14="http://schemas.microsoft.com/office/drawing/2010/main"/>
                </a:ext>
              </a:extLst>
            </a:blip>
            <a:srcRect/>
            <a:stretch>
              <a:fillRect/>
            </a:stretch>
          </p:blipFill>
          <p:spPr bwMode="auto">
            <a:xfrm>
              <a:off x="2921660" y="5648730"/>
              <a:ext cx="1124712" cy="112471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41"/>
          <p:cNvSpPr/>
          <p:nvPr/>
        </p:nvSpPr>
        <p:spPr bwMode="auto">
          <a:xfrm>
            <a:off x="262122" y="2640497"/>
            <a:ext cx="12184799" cy="1532964"/>
          </a:xfrm>
          <a:prstGeom prst="rect">
            <a:avLst/>
          </a:prstGeom>
          <a:solidFill>
            <a:schemeClr val="accent1"/>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343" tIns="45669" rIns="91343" bIns="45669" numCol="1" rtlCol="0" anchor="ctr" anchorCtr="0" compatLnSpc="1">
            <a:prstTxWarp prst="textNoShape">
              <a:avLst/>
            </a:prstTxWarp>
          </a:bodyPr>
          <a:lstStyle/>
          <a:p>
            <a:pPr algn="ctr" defTabSz="913183" fontAlgn="base">
              <a:spcBef>
                <a:spcPct val="0"/>
              </a:spcBef>
              <a:spcAft>
                <a:spcPct val="0"/>
              </a:spcAft>
            </a:pPr>
            <a:endParaRPr lang="en-US" sz="4400" dirty="0">
              <a:solidFill>
                <a:srgbClr val="FFFFFF"/>
              </a:solidFill>
            </a:endParaRPr>
          </a:p>
        </p:txBody>
      </p:sp>
      <p:sp>
        <p:nvSpPr>
          <p:cNvPr id="44" name="8000 apps"/>
          <p:cNvSpPr/>
          <p:nvPr/>
        </p:nvSpPr>
        <p:spPr>
          <a:xfrm>
            <a:off x="1969801" y="2925835"/>
            <a:ext cx="8252392" cy="1006330"/>
          </a:xfrm>
          <a:prstGeom prst="rect">
            <a:avLst/>
          </a:prstGeom>
        </p:spPr>
        <p:txBody>
          <a:bodyPr wrap="none" lIns="91347" tIns="45671" rIns="91347" bIns="45671">
            <a:spAutoFit/>
          </a:bodyPr>
          <a:lstStyle/>
          <a:p>
            <a:pPr algn="ctr">
              <a:lnSpc>
                <a:spcPct val="90000"/>
              </a:lnSpc>
              <a:spcBef>
                <a:spcPct val="0"/>
              </a:spcBef>
            </a:pPr>
            <a:r>
              <a:rPr lang="en-US" sz="6600" spc="-300" dirty="0" smtClean="0">
                <a:ln w="3175">
                  <a:noFill/>
                </a:ln>
                <a:gradFill>
                  <a:gsLst>
                    <a:gs pos="97917">
                      <a:srgbClr val="FFFFFF"/>
                    </a:gs>
                    <a:gs pos="86000">
                      <a:srgbClr val="FFFFFF"/>
                    </a:gs>
                  </a:gsLst>
                  <a:lin ang="5400000" scaled="0"/>
                </a:gradFill>
                <a:latin typeface="Segoe UI Light"/>
                <a:cs typeface="Arial" charset="0"/>
              </a:rPr>
              <a:t>400,000</a:t>
            </a:r>
            <a:r>
              <a:rPr lang="en-US" sz="6600" spc="-300" dirty="0">
                <a:ln w="3175">
                  <a:noFill/>
                </a:ln>
                <a:gradFill>
                  <a:gsLst>
                    <a:gs pos="97917">
                      <a:srgbClr val="FFFFFF"/>
                    </a:gs>
                    <a:gs pos="86000">
                      <a:srgbClr val="FFFFFF"/>
                    </a:gs>
                  </a:gsLst>
                  <a:lin ang="5400000" scaled="0"/>
                </a:gradFill>
                <a:latin typeface="Segoe UI Light"/>
                <a:cs typeface="Arial" charset="0"/>
              </a:rPr>
              <a:t>+ Windows </a:t>
            </a:r>
            <a:r>
              <a:rPr lang="en-US" sz="6600" spc="-300" dirty="0" smtClean="0">
                <a:ln w="3175">
                  <a:noFill/>
                </a:ln>
                <a:gradFill>
                  <a:gsLst>
                    <a:gs pos="97917">
                      <a:srgbClr val="FFFFFF"/>
                    </a:gs>
                    <a:gs pos="86000">
                      <a:srgbClr val="FFFFFF"/>
                    </a:gs>
                  </a:gsLst>
                  <a:lin ang="5400000" scaled="0"/>
                </a:gradFill>
                <a:latin typeface="Segoe UI Light"/>
                <a:cs typeface="Arial" charset="0"/>
              </a:rPr>
              <a:t>Apps</a:t>
            </a:r>
            <a:endParaRPr lang="en-US" sz="6600" spc="-300" dirty="0">
              <a:ln w="3175">
                <a:noFill/>
              </a:ln>
              <a:gradFill>
                <a:gsLst>
                  <a:gs pos="97917">
                    <a:srgbClr val="FFFFFF"/>
                  </a:gs>
                  <a:gs pos="86000">
                    <a:srgbClr val="FFFFFF"/>
                  </a:gs>
                </a:gsLst>
                <a:lin ang="5400000" scaled="0"/>
              </a:gradFill>
              <a:latin typeface="Segoe UI Light"/>
              <a:cs typeface="Arial" charset="0"/>
            </a:endParaRPr>
          </a:p>
        </p:txBody>
      </p:sp>
    </p:spTree>
    <p:extLst>
      <p:ext uri="{BB962C8B-B14F-4D97-AF65-F5344CB8AC3E}">
        <p14:creationId xmlns:p14="http://schemas.microsoft.com/office/powerpoint/2010/main" val="2560395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300"/>
                                        <p:tgtEl>
                                          <p:spTgt spid="5"/>
                                        </p:tgtEl>
                                      </p:cBhvr>
                                    </p:animEffect>
                                  </p:childTnLst>
                                </p:cTn>
                              </p:par>
                              <p:par>
                                <p:cTn id="8" presetID="6" presetClass="emph" presetSubtype="0" accel="29000" decel="71000" fill="hold" nodeType="withEffect">
                                  <p:stCondLst>
                                    <p:cond delay="0"/>
                                  </p:stCondLst>
                                  <p:childTnLst>
                                    <p:animScale>
                                      <p:cBhvr>
                                        <p:cTn id="9" dur="1500" fill="hold"/>
                                        <p:tgtEl>
                                          <p:spTgt spid="6"/>
                                        </p:tgtEl>
                                      </p:cBhvr>
                                      <p:by x="15900" y="15900"/>
                                    </p:animScale>
                                  </p:childTnLst>
                                </p:cTn>
                              </p:par>
                            </p:childTnLst>
                          </p:cTn>
                        </p:par>
                        <p:par>
                          <p:cTn id="10" fill="hold">
                            <p:stCondLst>
                              <p:cond delay="2100"/>
                            </p:stCondLst>
                            <p:childTnLst>
                              <p:par>
                                <p:cTn id="11" presetID="16" presetClass="entr" presetSubtype="37"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outVertical)">
                                      <p:cBhvr>
                                        <p:cTn id="13" dur="500"/>
                                        <p:tgtEl>
                                          <p:spTgt spid="4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outVertic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AADACFB-7C71-4E89-89D2-7BBA40B7BFA9}" type="slidenum">
              <a:rPr lang="en-US" smtClean="0">
                <a:solidFill>
                  <a:srgbClr val="505050"/>
                </a:solidFill>
              </a:rPr>
              <a:pPr/>
              <a:t>9</a:t>
            </a:fld>
            <a:endParaRPr lang="en-US" dirty="0">
              <a:solidFill>
                <a:srgbClr val="505050"/>
              </a:solidFill>
            </a:endParaRPr>
          </a:p>
        </p:txBody>
      </p:sp>
      <p:pic>
        <p:nvPicPr>
          <p:cNvPr id="4" name="Picture 3"/>
          <p:cNvPicPr>
            <a:picLocks noChangeAspect="1"/>
          </p:cNvPicPr>
          <p:nvPr/>
        </p:nvPicPr>
        <p:blipFill>
          <a:blip r:embed="rId2"/>
          <a:stretch>
            <a:fillRect/>
          </a:stretch>
        </p:blipFill>
        <p:spPr>
          <a:xfrm>
            <a:off x="204889" y="189435"/>
            <a:ext cx="12026697" cy="6615655"/>
          </a:xfrm>
          <a:prstGeom prst="rect">
            <a:avLst/>
          </a:prstGeom>
        </p:spPr>
      </p:pic>
    </p:spTree>
    <p:extLst>
      <p:ext uri="{BB962C8B-B14F-4D97-AF65-F5344CB8AC3E}">
        <p14:creationId xmlns:p14="http://schemas.microsoft.com/office/powerpoint/2010/main" val="148294228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PMDay 2012_SpeakerTemplate_16x9">
  <a:themeElements>
    <a:clrScheme name="Custom 1">
      <a:dk1>
        <a:srgbClr val="505050"/>
      </a:dk1>
      <a:lt1>
        <a:srgbClr val="FFFFFF"/>
      </a:lt1>
      <a:dk2>
        <a:srgbClr val="0072C6"/>
      </a:dk2>
      <a:lt2>
        <a:srgbClr val="BAD80A"/>
      </a:lt2>
      <a:accent1>
        <a:srgbClr val="0072C6"/>
      </a:accent1>
      <a:accent2>
        <a:srgbClr val="68217A"/>
      </a:accent2>
      <a:accent3>
        <a:srgbClr val="008272"/>
      </a:accent3>
      <a:accent4>
        <a:srgbClr val="002050"/>
      </a:accent4>
      <a:accent5>
        <a:srgbClr val="FF8C00"/>
      </a:accent5>
      <a:accent6>
        <a:srgbClr val="FCD116"/>
      </a:accent6>
      <a:hlink>
        <a:srgbClr val="FCD116"/>
      </a:hlink>
      <a:folHlink>
        <a:srgbClr val="FDECA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1_PMDay 2012_SpeakerTemplate_16x9">
  <a:themeElements>
    <a:clrScheme name="Custom 5">
      <a:dk1>
        <a:srgbClr val="505050"/>
      </a:dk1>
      <a:lt1>
        <a:srgbClr val="FFFFFF"/>
      </a:lt1>
      <a:dk2>
        <a:srgbClr val="0072C6"/>
      </a:dk2>
      <a:lt2>
        <a:srgbClr val="F472D0"/>
      </a:lt2>
      <a:accent1>
        <a:srgbClr val="0072C6"/>
      </a:accent1>
      <a:accent2>
        <a:srgbClr val="68217A"/>
      </a:accent2>
      <a:accent3>
        <a:srgbClr val="008272"/>
      </a:accent3>
      <a:accent4>
        <a:srgbClr val="002050"/>
      </a:accent4>
      <a:accent5>
        <a:srgbClr val="FF8C00"/>
      </a:accent5>
      <a:accent6>
        <a:srgbClr val="FCD116"/>
      </a:accent6>
      <a:hlink>
        <a:srgbClr val="FCD116"/>
      </a:hlink>
      <a:folHlink>
        <a:srgbClr val="FDECA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2_PMDay 2012_SpeakerTemplate_16x9">
  <a:themeElements>
    <a:clrScheme name="Custom 5">
      <a:dk1>
        <a:srgbClr val="505050"/>
      </a:dk1>
      <a:lt1>
        <a:srgbClr val="FFFFFF"/>
      </a:lt1>
      <a:dk2>
        <a:srgbClr val="0072C6"/>
      </a:dk2>
      <a:lt2>
        <a:srgbClr val="F472D0"/>
      </a:lt2>
      <a:accent1>
        <a:srgbClr val="0072C6"/>
      </a:accent1>
      <a:accent2>
        <a:srgbClr val="68217A"/>
      </a:accent2>
      <a:accent3>
        <a:srgbClr val="008272"/>
      </a:accent3>
      <a:accent4>
        <a:srgbClr val="002050"/>
      </a:accent4>
      <a:accent5>
        <a:srgbClr val="FF8C00"/>
      </a:accent5>
      <a:accent6>
        <a:srgbClr val="FCD116"/>
      </a:accent6>
      <a:hlink>
        <a:srgbClr val="FCD116"/>
      </a:hlink>
      <a:folHlink>
        <a:srgbClr val="FDECA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4794005B883D46B43C6C7796562DD3" ma:contentTypeVersion="0" ma:contentTypeDescription="Create a new document." ma:contentTypeScope="" ma:versionID="1f03f2ab8d6a7564b0a83dc82f937956">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11A39F-376D-4D9D-A8DA-734B2759C6DA}">
  <ds:schemaRefs>
    <ds:schemaRef ds:uri="http://schemas.microsoft.com/office/2006/metadata/customXsn"/>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1EB53821-2FD6-40D0-A1A5-24A7F1786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PMDay 2012_SpeakerTemplate_16x9.potx</Template>
  <TotalTime>22238</TotalTime>
  <Words>940</Words>
  <Application>Microsoft Office PowerPoint</Application>
  <PresentationFormat>Custom</PresentationFormat>
  <Paragraphs>139</Paragraphs>
  <Slides>21</Slides>
  <Notes>8</Notes>
  <HiddenSlides>3</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Arial</vt:lpstr>
      <vt:lpstr>Avenir LT Pro 45 Book</vt:lpstr>
      <vt:lpstr>Bodoni MT</vt:lpstr>
      <vt:lpstr>Bodoni Std Bold Italic</vt:lpstr>
      <vt:lpstr>Calibri</vt:lpstr>
      <vt:lpstr>ＭＳ Ｐゴシック</vt:lpstr>
      <vt:lpstr>ＭＳ Ｐゴシック</vt:lpstr>
      <vt:lpstr>Segoe</vt:lpstr>
      <vt:lpstr>Segoe Light</vt:lpstr>
      <vt:lpstr>Segoe pro light</vt:lpstr>
      <vt:lpstr>Segoe Pro Semibold</vt:lpstr>
      <vt:lpstr>Segoe UI</vt:lpstr>
      <vt:lpstr>Segoe UI Light</vt:lpstr>
      <vt:lpstr>Segoe UI Semibold</vt:lpstr>
      <vt:lpstr>Wingdings</vt:lpstr>
      <vt:lpstr>PMDay 2012_SpeakerTemplate_16x9</vt:lpstr>
      <vt:lpstr>1_PMDay 2012_SpeakerTemplate_16x9</vt:lpstr>
      <vt:lpstr>2_PMDay 2012_SpeakerTemplate_16x9</vt:lpstr>
      <vt:lpstr>PowerPoint Presentation</vt:lpstr>
      <vt:lpstr>PowerPoint Presentation</vt:lpstr>
      <vt:lpstr>PowerPoint Presentation</vt:lpstr>
      <vt:lpstr>PowerPoint Presentation</vt:lpstr>
      <vt:lpstr>PowerPoint Presentation</vt:lpstr>
      <vt:lpstr>Microsoft – Our  Past…</vt:lpstr>
      <vt:lpstr>The era of Personal Cloud Microsoft Office 365</vt:lpstr>
      <vt:lpstr>PowerPoint Presentation</vt:lpstr>
      <vt:lpstr>PowerPoint Presentation</vt:lpstr>
      <vt:lpstr>PowerPoint Presentation</vt:lpstr>
      <vt:lpstr>Web Scale IT (Cloud Computing)  Microsoft Azure</vt:lpstr>
      <vt:lpstr>Mobile devices diversity and management  Microsoft  Devices &amp; Services</vt:lpstr>
      <vt:lpstr>Hybrid Cloud &amp; IT as a Service Broker/Cloud Client</vt:lpstr>
      <vt:lpstr>PowerPoint Presentation</vt:lpstr>
      <vt:lpstr>Microsoft demonstrates Office on iPad Pro</vt:lpstr>
      <vt:lpstr>PowerPoint Presentation</vt:lpstr>
      <vt:lpstr>PowerPoint Presentation</vt:lpstr>
      <vt:lpstr>PowerPoint Presentation</vt:lpstr>
      <vt:lpstr>PowerPoint Presentation</vt:lpstr>
      <vt:lpstr>Mobile devices diversity and management  BYOD /System Center/Intune</vt:lpstr>
      <vt:lpstr>PowerPoint Presentation</vt:lpstr>
    </vt:vector>
  </TitlesOfParts>
  <Manager>Ron Sasaki</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Devices &amp; Services Transformation</dc:title>
  <dc:subject>Dev Day 2013</dc:subject>
  <dc:creator>Terry Crowley</dc:creator>
  <cp:keywords/>
  <dc:description>Template: Mitchell Derrey, Silver Fox Productions 
Formatting: 
Event Date: 
Event Location: 
Audience Type:</dc:description>
  <cp:lastModifiedBy>Nicolas Gutierrez Brum</cp:lastModifiedBy>
  <cp:revision>1011</cp:revision>
  <dcterms:created xsi:type="dcterms:W3CDTF">2012-05-22T07:38:31Z</dcterms:created>
  <dcterms:modified xsi:type="dcterms:W3CDTF">2015-11-05T15:39:16Z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0x010100674794005B883D46B43C6C7796562DD3</vt:lpwstr>
  </property>
  <property fmtid="{D5CDD505-2E9C-101B-9397-08002B2CF9AE}" pid="3" name="Product">
    <vt:lpwstr/>
  </property>
  <property fmtid="{D5CDD505-2E9C-101B-9397-08002B2CF9AE}" pid="4" name="Event1">
    <vt:lpwstr>617;#SPARK|f3c06fb3-011e-4655-94a4-370563d51f91</vt:lpwstr>
  </property>
  <property fmtid="{D5CDD505-2E9C-101B-9397-08002B2CF9AE}" pid="5" name="Audience">
    <vt:lpwstr/>
  </property>
  <property fmtid="{D5CDD505-2E9C-101B-9397-08002B2CF9AE}" pid="6" name="Event Location">
    <vt:lpwstr>308;#Redmond|c18f3657-b811-49ee-9b08-ce77b3e7702b</vt:lpwstr>
  </property>
  <property fmtid="{D5CDD505-2E9C-101B-9397-08002B2CF9AE}" pid="7" name="Campaign">
    <vt:lpwstr/>
  </property>
  <property fmtid="{D5CDD505-2E9C-101B-9397-08002B2CF9AE}" pid="8" name="Event Venue">
    <vt:lpwstr>309;#Microsoft Conference Center|9ee5e79d-18a6-44c6-bfde-7021198eb4fc</vt:lpwstr>
  </property>
  <property fmtid="{D5CDD505-2E9C-101B-9397-08002B2CF9AE}" pid="9" name="Track">
    <vt:lpwstr/>
  </property>
</Properties>
</file>